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6" r:id="rId3"/>
    <p:sldId id="263" r:id="rId5"/>
    <p:sldId id="266" r:id="rId6"/>
    <p:sldId id="275" r:id="rId7"/>
    <p:sldId id="292" r:id="rId8"/>
    <p:sldId id="285" r:id="rId9"/>
    <p:sldId id="317" r:id="rId10"/>
    <p:sldId id="316" r:id="rId11"/>
    <p:sldId id="286" r:id="rId12"/>
    <p:sldId id="291" r:id="rId13"/>
    <p:sldId id="296" r:id="rId14"/>
    <p:sldId id="305" r:id="rId15"/>
    <p:sldId id="320" r:id="rId16"/>
    <p:sldId id="321" r:id="rId17"/>
    <p:sldId id="319" r:id="rId18"/>
    <p:sldId id="318" r:id="rId19"/>
    <p:sldId id="295" r:id="rId20"/>
    <p:sldId id="287" r:id="rId21"/>
    <p:sldId id="257" r:id="rId22"/>
    <p:sldId id="265" r:id="rId23"/>
  </p:sldIdLst>
  <p:sldSz cx="12192000" cy="6858000"/>
  <p:notesSz cx="6858000" cy="9144000"/>
  <p:custDataLst>
    <p:tags r:id="rId2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4098"/>
    <a:srgbClr val="A6A6A6"/>
    <a:srgbClr val="FFC000"/>
    <a:srgbClr val="2B75CF"/>
    <a:srgbClr val="B5A380"/>
    <a:srgbClr val="959DBF"/>
    <a:srgbClr val="2D5AC2"/>
    <a:srgbClr val="2E76BC"/>
    <a:srgbClr val="C55A11"/>
    <a:srgbClr val="BD9F6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023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120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7" Type="http://schemas.openxmlformats.org/officeDocument/2006/relationships/tags" Target="tags/tag1.xml"/><Relationship Id="rId26" Type="http://schemas.openxmlformats.org/officeDocument/2006/relationships/tableStyles" Target="tableStyles.xml"/><Relationship Id="rId25" Type="http://schemas.openxmlformats.org/officeDocument/2006/relationships/viewProps" Target="viewProps.xml"/><Relationship Id="rId24" Type="http://schemas.openxmlformats.org/officeDocument/2006/relationships/presProps" Target="presProps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 b="1"/>
              <a:t>随着无线通信规模的指数级增长，信道环境愈发复杂多变，使得精确预测信道成为亟待解决的关键问题。</a:t>
            </a:r>
            <a:endParaRPr lang="zh-CN" altLang="en-US" b="1"/>
          </a:p>
          <a:p>
            <a:endParaRPr lang="zh-CN" altLang="en-US" b="1"/>
          </a:p>
          <a:p>
            <a:r>
              <a:rPr lang="zh-CN" altLang="en-US" b="1"/>
              <a:t>信道预测的必要性</a:t>
            </a:r>
            <a:endParaRPr lang="zh-CN" altLang="en-US" b="1"/>
          </a:p>
          <a:p>
            <a:r>
              <a:rPr lang="zh-CN" altLang="en-US"/>
              <a:t>随着无线通信网络规模的指数级增长与场景多样化，信道环境的动态性显著增强，</a:t>
            </a:r>
            <a:r>
              <a:rPr lang="zh-CN" altLang="en-US">
                <a:sym typeface="+mn-ea"/>
              </a:rPr>
              <a:t>射频信号在空中传播时，会受到多径反射、衰落和噪声的影响，从而形成时变信道</a:t>
            </a:r>
            <a:r>
              <a:rPr lang="en-US" altLang="zh-CN">
                <a:sym typeface="+mn-ea"/>
              </a:rPr>
              <a:t>，</a:t>
            </a:r>
            <a:r>
              <a:rPr lang="zh-CN" altLang="en-US">
                <a:sym typeface="+mn-ea"/>
              </a:rPr>
              <a:t>使得传统基于瞬时CSI的处理方法难以满足实时性与可靠性要求。</a:t>
            </a:r>
            <a:r>
              <a:rPr lang="zh-CN" altLang="en-US"/>
              <a:t>由此，信道预测任务应运而生</a:t>
            </a:r>
            <a:r>
              <a:rPr lang="en-US" altLang="zh-CN"/>
              <a:t>。</a:t>
            </a:r>
            <a:r>
              <a:rPr lang="zh-CN" altLang="en-US">
                <a:sym typeface="+mn-ea"/>
              </a:rPr>
              <a:t>信道预测对于应对高速场景下的信道时变、减少CSI反馈开销、提升波束赋形与调度的实时性具有重要意义。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  <a:p>
            <a:r>
              <a:rPr lang="zh-CN" altLang="en-US"/>
              <a:t>OFDM 技术将宽带信号分解为多个窄带子载波，使每个子载波近似经历平坦衰落。信道的传输特性可以用信道频率响应（CFR）或者信道时域脉冲响应（CIR）来描述。</a:t>
            </a:r>
            <a:endParaRPr lang="zh-CN" altLang="en-US"/>
          </a:p>
          <a:p>
            <a:r>
              <a:rPr lang="zh-CN" altLang="en-US"/>
              <a:t>•CIR 描述信号在各个路径上的时延和增益分布</a:t>
            </a:r>
            <a:endParaRPr lang="zh-CN" altLang="en-US"/>
          </a:p>
          <a:p>
            <a:r>
              <a:rPr lang="zh-CN" altLang="en-US"/>
              <a:t>•CFR 反映每个子载波的幅度衰减和相位旋转</a:t>
            </a:r>
            <a:endParaRPr lang="zh-CN" altLang="en-US"/>
          </a:p>
          <a:p>
            <a:r>
              <a:rPr lang="zh-CN" altLang="en-US"/>
              <a:t>•实际系统中获取的信道状态信息（CSI），就是离散频率上的 CFR 采样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在信道快速变化的环境中，实时测量 CSI 会带来较大的反馈开销和延迟。</a:t>
            </a:r>
            <a:endParaRPr lang="zh-CN" altLang="en-US"/>
          </a:p>
          <a:p>
            <a:r>
              <a:rPr lang="zh-CN" altLang="en-US"/>
              <a:t>信道预测的目标，就是利用历史 CSI（或等价的 CIR/CFR）序列，学习信道在时间、频率和空间上的相关性，从而预测未来的信道状态。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通过这种方式，我们可以提前掌握射频链路的变化趋势，为自适应调制、波束赋形和资源调度提供先验信息，使通信系统更加可靠和及时响应。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方位延迟域信道响应矩阵( ADCRM )</a:t>
            </a:r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视觉语言模型（VLM）通过联合训练视觉编码器与语言编码器，在共享的多模态语义空间中实现图像与文本的对齐。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得益于大规模图像文本</a:t>
            </a:r>
            <a:r>
              <a:rPr lang="zh-CN" altLang="en-US"/>
              <a:t>对数据的预训练，VLM具备强大的跨域迁移和零样本学习能力，成为视觉与语言融合研究的重要基础框架。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•视觉编码器 → LLM：支持跨模态生成、问答、推理等任务</a:t>
            </a:r>
            <a:endParaRPr lang="zh-CN" altLang="en-US"/>
          </a:p>
          <a:p>
            <a:r>
              <a:rPr lang="zh-CN" altLang="en-US"/>
              <a:t>•视觉编码器</a:t>
            </a:r>
            <a:r>
              <a:rPr lang="en-US" altLang="zh-CN"/>
              <a:t>、</a:t>
            </a:r>
            <a:r>
              <a:rPr lang="zh-CN" altLang="en-US"/>
              <a:t>语言编码器 → 对比学习：实现图文对齐、多模态检索与统一表示学习</a:t>
            </a:r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模型文本输入表示。输入嵌入是卷积嵌入、</a:t>
            </a:r>
            <a:r>
              <a:rPr lang="zh-CN" altLang="en-US"/>
              <a:t>相干嵌入和位置嵌入的总和。</a:t>
            </a:r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microsoft.com/office/2007/relationships/hdphoto" Target="../media/image5.wdp"/><Relationship Id="rId5" Type="http://schemas.openxmlformats.org/officeDocument/2006/relationships/image" Target="../media/image4.png"/><Relationship Id="rId4" Type="http://schemas.microsoft.com/office/2007/relationships/hdphoto" Target="../media/image3.wdp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6" Type="http://schemas.openxmlformats.org/officeDocument/2006/relationships/image" Target="../media/image12.png"/><Relationship Id="rId5" Type="http://schemas.microsoft.com/office/2007/relationships/hdphoto" Target="../media/image18.wdp"/><Relationship Id="rId4" Type="http://schemas.openxmlformats.org/officeDocument/2006/relationships/image" Target="../media/image17.png"/><Relationship Id="rId3" Type="http://schemas.microsoft.com/office/2007/relationships/hdphoto" Target="../media/image3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5" Type="http://schemas.microsoft.com/office/2007/relationships/hdphoto" Target="../media/image20.wdp"/><Relationship Id="rId4" Type="http://schemas.openxmlformats.org/officeDocument/2006/relationships/image" Target="../media/image19.png"/><Relationship Id="rId3" Type="http://schemas.microsoft.com/office/2007/relationships/hdphoto" Target="../media/image3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5" Type="http://schemas.microsoft.com/office/2007/relationships/hdphoto" Target="../media/image20.wdp"/><Relationship Id="rId4" Type="http://schemas.openxmlformats.org/officeDocument/2006/relationships/image" Target="../media/image19.png"/><Relationship Id="rId3" Type="http://schemas.microsoft.com/office/2007/relationships/hdphoto" Target="../media/image3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5" Type="http://schemas.microsoft.com/office/2007/relationships/hdphoto" Target="../media/image20.wdp"/><Relationship Id="rId4" Type="http://schemas.openxmlformats.org/officeDocument/2006/relationships/image" Target="../media/image19.png"/><Relationship Id="rId3" Type="http://schemas.microsoft.com/office/2007/relationships/hdphoto" Target="../media/image3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4" Type="http://schemas.microsoft.com/office/2007/relationships/hdphoto" Target="../media/image3.wdp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4" Type="http://schemas.openxmlformats.org/officeDocument/2006/relationships/image" Target="../media/image12.png"/><Relationship Id="rId3" Type="http://schemas.microsoft.com/office/2007/relationships/hdphoto" Target="../media/image3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5" Type="http://schemas.microsoft.com/office/2007/relationships/hdphoto" Target="../media/image9.wdp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image" Target="../media/image12.png"/><Relationship Id="rId5" Type="http://schemas.microsoft.com/office/2007/relationships/hdphoto" Target="../media/image11.wdp"/><Relationship Id="rId4" Type="http://schemas.openxmlformats.org/officeDocument/2006/relationships/image" Target="../media/image10.png"/><Relationship Id="rId3" Type="http://schemas.microsoft.com/office/2007/relationships/hdphoto" Target="../media/image3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6" Type="http://schemas.openxmlformats.org/officeDocument/2006/relationships/image" Target="../media/image12.png"/><Relationship Id="rId5" Type="http://schemas.microsoft.com/office/2007/relationships/hdphoto" Target="../media/image3.wdp"/><Relationship Id="rId4" Type="http://schemas.openxmlformats.org/officeDocument/2006/relationships/image" Target="../media/image2.png"/><Relationship Id="rId3" Type="http://schemas.microsoft.com/office/2007/relationships/hdphoto" Target="../media/image11.wdp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6" Type="http://schemas.openxmlformats.org/officeDocument/2006/relationships/image" Target="../media/image12.png"/><Relationship Id="rId5" Type="http://schemas.microsoft.com/office/2007/relationships/hdphoto" Target="../media/image14.wdp"/><Relationship Id="rId4" Type="http://schemas.openxmlformats.org/officeDocument/2006/relationships/image" Target="../media/image13.png"/><Relationship Id="rId3" Type="http://schemas.microsoft.com/office/2007/relationships/hdphoto" Target="../media/image3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6" Type="http://schemas.openxmlformats.org/officeDocument/2006/relationships/image" Target="../media/image12.png"/><Relationship Id="rId5" Type="http://schemas.microsoft.com/office/2007/relationships/hdphoto" Target="../media/image14.wdp"/><Relationship Id="rId4" Type="http://schemas.openxmlformats.org/officeDocument/2006/relationships/image" Target="../media/image13.png"/><Relationship Id="rId3" Type="http://schemas.microsoft.com/office/2007/relationships/hdphoto" Target="../media/image3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6" Type="http://schemas.openxmlformats.org/officeDocument/2006/relationships/image" Target="../media/image12.png"/><Relationship Id="rId5" Type="http://schemas.microsoft.com/office/2007/relationships/hdphoto" Target="../media/image16.wdp"/><Relationship Id="rId4" Type="http://schemas.openxmlformats.org/officeDocument/2006/relationships/image" Target="../media/image15.png"/><Relationship Id="rId3" Type="http://schemas.microsoft.com/office/2007/relationships/hdphoto" Target="../media/image3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6" Type="http://schemas.openxmlformats.org/officeDocument/2006/relationships/image" Target="../media/image12.png"/><Relationship Id="rId5" Type="http://schemas.microsoft.com/office/2007/relationships/hdphoto" Target="../media/image16.wdp"/><Relationship Id="rId4" Type="http://schemas.openxmlformats.org/officeDocument/2006/relationships/image" Target="../media/image15.png"/><Relationship Id="rId3" Type="http://schemas.microsoft.com/office/2007/relationships/hdphoto" Target="../media/image3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image" Target="../media/image12.png"/><Relationship Id="rId5" Type="http://schemas.microsoft.com/office/2007/relationships/hdphoto" Target="../media/image18.wdp"/><Relationship Id="rId4" Type="http://schemas.openxmlformats.org/officeDocument/2006/relationships/image" Target="../media/image17.png"/><Relationship Id="rId3" Type="http://schemas.microsoft.com/office/2007/relationships/hdphoto" Target="../media/image3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矩形 5"/>
          <p:cNvSpPr/>
          <p:nvPr userDrawn="1"/>
        </p:nvSpPr>
        <p:spPr>
          <a:xfrm>
            <a:off x="0" y="573058"/>
            <a:ext cx="12192000" cy="28575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 contrast="100000"/>
                    </a14:imgEffect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6009" t="-18105" r="1201" b="1"/>
          <a:stretch>
            <a:fillRect/>
          </a:stretch>
        </p:blipFill>
        <p:spPr>
          <a:xfrm>
            <a:off x="-8468" y="2560319"/>
            <a:ext cx="12200467" cy="660689"/>
          </a:xfrm>
          <a:prstGeom prst="rect">
            <a:avLst/>
          </a:prstGeom>
        </p:spPr>
      </p:pic>
      <p:sp>
        <p:nvSpPr>
          <p:cNvPr id="13" name="内容占位符 2"/>
          <p:cNvSpPr>
            <a:spLocks noGrp="1"/>
          </p:cNvSpPr>
          <p:nvPr>
            <p:ph sz="quarter" idx="12" hasCustomPrompt="1"/>
          </p:nvPr>
        </p:nvSpPr>
        <p:spPr>
          <a:xfrm>
            <a:off x="4102835" y="4544189"/>
            <a:ext cx="3975953" cy="454025"/>
          </a:xfrm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</a:lstStyle>
          <a:p>
            <a:fld id="{E42970F4-9EF3-4E0A-91E0-2B480D8FBBAF}" type="datetime2">
              <a:rPr lang="zh-CN" altLang="en-US" smtClean="0"/>
            </a:fld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5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" y="5086796"/>
            <a:ext cx="4225394" cy="138906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-4 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 userDrawn="1"/>
        </p:nvSpPr>
        <p:spPr>
          <a:xfrm>
            <a:off x="0" y="1348988"/>
            <a:ext cx="12192000" cy="31023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 userDrawn="1"/>
        </p:nvGrpSpPr>
        <p:grpSpPr>
          <a:xfrm>
            <a:off x="0" y="3719299"/>
            <a:ext cx="12192001" cy="682058"/>
            <a:chOff x="0" y="3667540"/>
            <a:chExt cx="12192001" cy="682058"/>
          </a:xfrm>
        </p:grpSpPr>
        <p:pic>
          <p:nvPicPr>
            <p:cNvPr id="13" name="图片 12"/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 contrast="100000"/>
                      </a14:imgEffect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 l="52958" t="-16667" r="1202" b="-17979"/>
            <a:stretch>
              <a:fillRect/>
            </a:stretch>
          </p:blipFill>
          <p:spPr>
            <a:xfrm>
              <a:off x="0" y="3667540"/>
              <a:ext cx="6500256" cy="682058"/>
            </a:xfrm>
            <a:prstGeom prst="rect">
              <a:avLst/>
            </a:prstGeom>
          </p:spPr>
        </p:pic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 contrast="100000"/>
                      </a14:imgEffect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 l="52958" t="11456" r="39636" b="-17978"/>
            <a:stretch>
              <a:fillRect/>
            </a:stretch>
          </p:blipFill>
          <p:spPr>
            <a:xfrm>
              <a:off x="11141766" y="3809999"/>
              <a:ext cx="1050235" cy="539597"/>
            </a:xfrm>
            <a:prstGeom prst="rect">
              <a:avLst/>
            </a:prstGeom>
          </p:spPr>
        </p:pic>
      </p:grpSp>
      <p:grpSp>
        <p:nvGrpSpPr>
          <p:cNvPr id="16" name="组合 15"/>
          <p:cNvGrpSpPr/>
          <p:nvPr userDrawn="1"/>
        </p:nvGrpSpPr>
        <p:grpSpPr>
          <a:xfrm>
            <a:off x="6500256" y="0"/>
            <a:ext cx="4824969" cy="6858000"/>
            <a:chOff x="975755" y="0"/>
            <a:chExt cx="4824969" cy="6858000"/>
          </a:xfrm>
        </p:grpSpPr>
        <p:pic>
          <p:nvPicPr>
            <p:cNvPr id="8" name="图片 7"/>
            <p:cNvPicPr>
              <a:picLocks noChangeAspect="1"/>
            </p:cNvPicPr>
            <p:nvPr userDrawn="1"/>
          </p:nvPicPr>
          <p:blipFill>
            <a:blip r:embed="rId4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5755" y="0"/>
              <a:ext cx="4824969" cy="6858000"/>
            </a:xfrm>
            <a:prstGeom prst="rect">
              <a:avLst/>
            </a:prstGeom>
            <a:effectLst>
              <a:outerShdw blurRad="114300" dist="139700" algn="l" rotWithShape="0">
                <a:prstClr val="black">
                  <a:alpha val="20000"/>
                </a:prstClr>
              </a:outerShdw>
            </a:effectLst>
          </p:spPr>
        </p:pic>
        <p:sp>
          <p:nvSpPr>
            <p:cNvPr id="11" name="文本框 10"/>
            <p:cNvSpPr txBox="1"/>
            <p:nvPr userDrawn="1"/>
          </p:nvSpPr>
          <p:spPr>
            <a:xfrm>
              <a:off x="1295399" y="3089701"/>
              <a:ext cx="421957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600"/>
                </a:spcBef>
              </a:pPr>
              <a:r>
                <a:rPr lang="en-US" altLang="zh-CN" sz="4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ea typeface="+mj-ea"/>
                </a:rPr>
                <a:t>PART FOUR</a:t>
              </a:r>
              <a:endParaRPr lang="zh-CN" alt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</a:endParaRPr>
            </a:p>
          </p:txBody>
        </p:sp>
        <p:pic>
          <p:nvPicPr>
            <p:cNvPr id="14" name="图片 13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56845" y="1068380"/>
              <a:ext cx="1867505" cy="1523492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6728059"/>
            <a:ext cx="12192000" cy="12994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 userDrawn="1"/>
        </p:nvGrpSpPr>
        <p:grpSpPr>
          <a:xfrm>
            <a:off x="-1" y="-1"/>
            <a:ext cx="12182477" cy="856212"/>
            <a:chOff x="-1" y="-1"/>
            <a:chExt cx="12182477" cy="856212"/>
          </a:xfrm>
        </p:grpSpPr>
        <p:sp>
          <p:nvSpPr>
            <p:cNvPr id="4" name="矩形 3"/>
            <p:cNvSpPr/>
            <p:nvPr userDrawn="1"/>
          </p:nvSpPr>
          <p:spPr>
            <a:xfrm>
              <a:off x="0" y="-1"/>
              <a:ext cx="12182476" cy="856212"/>
            </a:xfrm>
            <a:prstGeom prst="rect">
              <a:avLst/>
            </a:prstGeom>
            <a:gradFill>
              <a:gsLst>
                <a:gs pos="0">
                  <a:schemeClr val="accent1">
                    <a:alpha val="77000"/>
                  </a:schemeClr>
                </a:gs>
                <a:gs pos="100000">
                  <a:schemeClr val="accent1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8" name="图片 7"/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 contrast="100000"/>
                      </a14:imgEffect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 l="606" t="-18105" r="1201" b="1"/>
            <a:stretch>
              <a:fillRect/>
            </a:stretch>
          </p:blipFill>
          <p:spPr>
            <a:xfrm>
              <a:off x="-1" y="248846"/>
              <a:ext cx="12182477" cy="516766"/>
            </a:xfrm>
            <a:prstGeom prst="rect">
              <a:avLst/>
            </a:prstGeom>
          </p:spPr>
        </p:pic>
        <p:sp>
          <p:nvSpPr>
            <p:cNvPr id="10" name="矩形 9"/>
            <p:cNvSpPr/>
            <p:nvPr userDrawn="1"/>
          </p:nvSpPr>
          <p:spPr>
            <a:xfrm>
              <a:off x="9524" y="-1"/>
              <a:ext cx="12172952" cy="856211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1" name="文本占位符 11"/>
          <p:cNvSpPr>
            <a:spLocks noGrp="1"/>
          </p:cNvSpPr>
          <p:nvPr>
            <p:ph type="body" sz="quarter" idx="10" hasCustomPrompt="1"/>
          </p:nvPr>
        </p:nvSpPr>
        <p:spPr>
          <a:xfrm>
            <a:off x="9524" y="1"/>
            <a:ext cx="12172952" cy="856210"/>
          </a:xfrm>
        </p:spPr>
        <p:txBody>
          <a:bodyPr lIns="144000" tIns="144000" rIns="144000" bIns="144000" anchor="ctr" anchorCtr="0">
            <a:no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13" name="内容占位符 12"/>
          <p:cNvSpPr>
            <a:spLocks noGrp="1"/>
          </p:cNvSpPr>
          <p:nvPr>
            <p:ph sz="quarter" idx="11" hasCustomPrompt="1"/>
          </p:nvPr>
        </p:nvSpPr>
        <p:spPr>
          <a:xfrm>
            <a:off x="639763" y="1420813"/>
            <a:ext cx="10964862" cy="4656137"/>
          </a:xfrm>
        </p:spPr>
        <p:txBody>
          <a:bodyPr/>
          <a:lstStyle>
            <a:lvl1pPr marL="457200" indent="-457200">
              <a:lnSpc>
                <a:spcPct val="120000"/>
              </a:lnSpc>
              <a:spcAft>
                <a:spcPts val="60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800100" indent="-342900">
              <a:lnSpc>
                <a:spcPct val="120000"/>
              </a:lnSpc>
              <a:spcAft>
                <a:spcPts val="60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1257300" indent="-342900">
              <a:lnSpc>
                <a:spcPct val="120000"/>
              </a:lnSpc>
              <a:spcAft>
                <a:spcPts val="60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1657350" indent="-285750">
              <a:lnSpc>
                <a:spcPct val="120000"/>
              </a:lnSpc>
              <a:spcAft>
                <a:spcPts val="60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</a:defRPr>
            </a:lvl4pPr>
            <a:lvl5pPr marL="2114550" indent="-285750">
              <a:lnSpc>
                <a:spcPct val="120000"/>
              </a:lnSpc>
              <a:spcAft>
                <a:spcPts val="60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4" name="灯片编号占位符 2"/>
          <p:cNvSpPr>
            <a:spLocks noGrp="1"/>
          </p:cNvSpPr>
          <p:nvPr>
            <p:ph type="sldNum" sz="quarter" idx="12"/>
          </p:nvPr>
        </p:nvSpPr>
        <p:spPr>
          <a:xfrm>
            <a:off x="10982973" y="6348122"/>
            <a:ext cx="1037230" cy="342900"/>
          </a:xfrm>
        </p:spPr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71419"/>
          <a:stretch>
            <a:fillRect/>
          </a:stretch>
        </p:blipFill>
        <p:spPr>
          <a:xfrm>
            <a:off x="193905" y="122669"/>
            <a:ext cx="659535" cy="61087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-白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6728059"/>
            <a:ext cx="12192000" cy="12994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 userDrawn="1"/>
        </p:nvGrpSpPr>
        <p:grpSpPr>
          <a:xfrm>
            <a:off x="-1" y="-1"/>
            <a:ext cx="12182477" cy="856212"/>
            <a:chOff x="-1" y="-1"/>
            <a:chExt cx="12182477" cy="856212"/>
          </a:xfrm>
        </p:grpSpPr>
        <p:sp>
          <p:nvSpPr>
            <p:cNvPr id="4" name="矩形 3"/>
            <p:cNvSpPr/>
            <p:nvPr userDrawn="1"/>
          </p:nvSpPr>
          <p:spPr>
            <a:xfrm>
              <a:off x="0" y="-1"/>
              <a:ext cx="12182476" cy="856212"/>
            </a:xfrm>
            <a:prstGeom prst="rect">
              <a:avLst/>
            </a:prstGeom>
            <a:gradFill>
              <a:gsLst>
                <a:gs pos="0">
                  <a:schemeClr val="accent1">
                    <a:alpha val="77000"/>
                  </a:schemeClr>
                </a:gs>
                <a:gs pos="100000">
                  <a:schemeClr val="accent1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8" name="图片 7"/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 contrast="100000"/>
                      </a14:imgEffect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 l="606" t="-18105" r="1201" b="1"/>
            <a:stretch>
              <a:fillRect/>
            </a:stretch>
          </p:blipFill>
          <p:spPr>
            <a:xfrm>
              <a:off x="-1" y="248846"/>
              <a:ext cx="12182477" cy="516766"/>
            </a:xfrm>
            <a:prstGeom prst="rect">
              <a:avLst/>
            </a:prstGeom>
          </p:spPr>
        </p:pic>
        <p:sp>
          <p:nvSpPr>
            <p:cNvPr id="10" name="矩形 9"/>
            <p:cNvSpPr/>
            <p:nvPr userDrawn="1"/>
          </p:nvSpPr>
          <p:spPr>
            <a:xfrm>
              <a:off x="9524" y="-1"/>
              <a:ext cx="12172952" cy="856211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9" name="图片 8"/>
            <p:cNvPicPr>
              <a:picLocks noChangeAspect="1"/>
            </p:cNvPicPr>
            <p:nvPr userDrawn="1"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1419"/>
            <a:stretch>
              <a:fillRect/>
            </a:stretch>
          </p:blipFill>
          <p:spPr>
            <a:xfrm>
              <a:off x="193905" y="122669"/>
              <a:ext cx="659535" cy="610870"/>
            </a:xfrm>
            <a:prstGeom prst="rect">
              <a:avLst/>
            </a:prstGeom>
          </p:spPr>
        </p:pic>
      </p:grpSp>
      <p:sp>
        <p:nvSpPr>
          <p:cNvPr id="11" name="文本占位符 11"/>
          <p:cNvSpPr>
            <a:spLocks noGrp="1"/>
          </p:cNvSpPr>
          <p:nvPr>
            <p:ph type="body" sz="quarter" idx="10" hasCustomPrompt="1"/>
          </p:nvPr>
        </p:nvSpPr>
        <p:spPr>
          <a:xfrm>
            <a:off x="9524" y="1"/>
            <a:ext cx="12172952" cy="856210"/>
          </a:xfrm>
        </p:spPr>
        <p:txBody>
          <a:bodyPr lIns="144000" tIns="144000" rIns="144000" bIns="144000" anchor="ctr" anchorCtr="0">
            <a:no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13" name="灯片编号占位符 2"/>
          <p:cNvSpPr>
            <a:spLocks noGrp="1"/>
          </p:cNvSpPr>
          <p:nvPr>
            <p:ph type="sldNum" sz="quarter" idx="12"/>
          </p:nvPr>
        </p:nvSpPr>
        <p:spPr>
          <a:xfrm>
            <a:off x="10982973" y="6348122"/>
            <a:ext cx="1037230" cy="342900"/>
          </a:xfrm>
        </p:spPr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内容页-白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6728059"/>
            <a:ext cx="12192000" cy="12994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 userDrawn="1"/>
        </p:nvGrpSpPr>
        <p:grpSpPr>
          <a:xfrm>
            <a:off x="-1" y="-1"/>
            <a:ext cx="12182477" cy="856212"/>
            <a:chOff x="-1" y="-1"/>
            <a:chExt cx="12182477" cy="856212"/>
          </a:xfrm>
        </p:grpSpPr>
        <p:sp>
          <p:nvSpPr>
            <p:cNvPr id="4" name="矩形 3"/>
            <p:cNvSpPr/>
            <p:nvPr userDrawn="1"/>
          </p:nvSpPr>
          <p:spPr>
            <a:xfrm>
              <a:off x="0" y="-1"/>
              <a:ext cx="12182476" cy="856212"/>
            </a:xfrm>
            <a:prstGeom prst="rect">
              <a:avLst/>
            </a:prstGeom>
            <a:gradFill>
              <a:gsLst>
                <a:gs pos="0">
                  <a:schemeClr val="accent1">
                    <a:alpha val="77000"/>
                  </a:schemeClr>
                </a:gs>
                <a:gs pos="100000">
                  <a:schemeClr val="accent1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8" name="图片 7"/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 contrast="100000"/>
                      </a14:imgEffect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 l="606" t="-18105" r="1201" b="1"/>
            <a:stretch>
              <a:fillRect/>
            </a:stretch>
          </p:blipFill>
          <p:spPr>
            <a:xfrm>
              <a:off x="-1" y="248846"/>
              <a:ext cx="12182477" cy="516766"/>
            </a:xfrm>
            <a:prstGeom prst="rect">
              <a:avLst/>
            </a:prstGeom>
          </p:spPr>
        </p:pic>
        <p:sp>
          <p:nvSpPr>
            <p:cNvPr id="10" name="矩形 9"/>
            <p:cNvSpPr/>
            <p:nvPr userDrawn="1"/>
          </p:nvSpPr>
          <p:spPr>
            <a:xfrm>
              <a:off x="9524" y="-1"/>
              <a:ext cx="12172952" cy="856211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9" name="图片 8"/>
            <p:cNvPicPr>
              <a:picLocks noChangeAspect="1"/>
            </p:cNvPicPr>
            <p:nvPr userDrawn="1"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1419"/>
            <a:stretch>
              <a:fillRect/>
            </a:stretch>
          </p:blipFill>
          <p:spPr>
            <a:xfrm>
              <a:off x="193905" y="122669"/>
              <a:ext cx="659535" cy="610870"/>
            </a:xfrm>
            <a:prstGeom prst="rect">
              <a:avLst/>
            </a:prstGeom>
          </p:spPr>
        </p:pic>
      </p:grpSp>
      <p:sp>
        <p:nvSpPr>
          <p:cNvPr id="11" name="文本占位符 11"/>
          <p:cNvSpPr>
            <a:spLocks noGrp="1"/>
          </p:cNvSpPr>
          <p:nvPr>
            <p:ph type="body" sz="quarter" idx="10" hasCustomPrompt="1"/>
          </p:nvPr>
        </p:nvSpPr>
        <p:spPr>
          <a:xfrm>
            <a:off x="9524" y="1"/>
            <a:ext cx="12172952" cy="856210"/>
          </a:xfrm>
        </p:spPr>
        <p:txBody>
          <a:bodyPr lIns="144000" tIns="144000" rIns="144000" bIns="144000" anchor="ctr" anchorCtr="0">
            <a:no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13" name="灯片编号占位符 2"/>
          <p:cNvSpPr>
            <a:spLocks noGrp="1"/>
          </p:cNvSpPr>
          <p:nvPr>
            <p:ph type="sldNum" sz="quarter" idx="12"/>
          </p:nvPr>
        </p:nvSpPr>
        <p:spPr>
          <a:xfrm>
            <a:off x="10982973" y="6348122"/>
            <a:ext cx="1037230" cy="342900"/>
          </a:xfrm>
        </p:spPr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sp>
        <p:nvSpPr>
          <p:cNvPr id="12" name="矩形 11"/>
          <p:cNvSpPr/>
          <p:nvPr userDrawn="1"/>
        </p:nvSpPr>
        <p:spPr>
          <a:xfrm>
            <a:off x="140671" y="6291045"/>
            <a:ext cx="566975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solidFill>
                  <a:schemeClr val="bg1">
                    <a:lumMod val="75000"/>
                  </a:schemeClr>
                </a:solidFill>
              </a:rPr>
              <a:t>SJTU ICON LIBRARY Copyright © 2021 Invictus. All rights reserved. </a:t>
            </a:r>
            <a:endParaRPr lang="zh-CN" altLang="en-US" sz="14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纯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>
          <a:xfrm>
            <a:off x="10982973" y="6348122"/>
            <a:ext cx="1037230" cy="342900"/>
          </a:xfrm>
        </p:spPr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矩形 5"/>
          <p:cNvSpPr/>
          <p:nvPr userDrawn="1"/>
        </p:nvSpPr>
        <p:spPr>
          <a:xfrm>
            <a:off x="0" y="573058"/>
            <a:ext cx="12192000" cy="3887182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 contrast="100000"/>
                    </a14:imgEffect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6009" t="-18105" r="1201" b="1"/>
          <a:stretch>
            <a:fillRect/>
          </a:stretch>
        </p:blipFill>
        <p:spPr>
          <a:xfrm>
            <a:off x="-8468" y="3503541"/>
            <a:ext cx="12200467" cy="66068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-1" y="0"/>
            <a:ext cx="12192001" cy="6858000"/>
            <a:chOff x="-1" y="0"/>
            <a:chExt cx="12192001" cy="5409398"/>
          </a:xfrm>
        </p:grpSpPr>
        <p:sp>
          <p:nvSpPr>
            <p:cNvPr id="2" name="矩形 1"/>
            <p:cNvSpPr/>
            <p:nvPr userDrawn="1"/>
          </p:nvSpPr>
          <p:spPr>
            <a:xfrm>
              <a:off x="0" y="3295018"/>
              <a:ext cx="12192000" cy="2114380"/>
            </a:xfrm>
            <a:prstGeom prst="rect">
              <a:avLst/>
            </a:prstGeom>
            <a:gradFill>
              <a:gsLst>
                <a:gs pos="0">
                  <a:schemeClr val="accent1">
                    <a:alpha val="62000"/>
                  </a:schemeClr>
                </a:gs>
                <a:gs pos="100000">
                  <a:schemeClr val="accent1"/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 userDrawn="1"/>
          </p:nvSpPr>
          <p:spPr>
            <a:xfrm>
              <a:off x="-1" y="0"/>
              <a:ext cx="12192001" cy="329501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 contrast="100000"/>
                    </a14:imgEffect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6009" t="-18105" r="1201" b="1"/>
          <a:stretch>
            <a:fillRect/>
          </a:stretch>
        </p:blipFill>
        <p:spPr>
          <a:xfrm>
            <a:off x="0" y="5877294"/>
            <a:ext cx="12200467" cy="660689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8640" y="350311"/>
            <a:ext cx="2534311" cy="206746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占位符 95" descr="图片包含 天空, 泰迪熊, 熊, 建筑物&#10;&#10;自动生成的说明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30" r="23380"/>
          <a:stretch>
            <a:fillRect/>
          </a:stretch>
        </p:blipFill>
        <p:spPr>
          <a:xfrm>
            <a:off x="0" y="2109743"/>
            <a:ext cx="3705223" cy="4748258"/>
          </a:xfrm>
          <a:prstGeom prst="rect">
            <a:avLst/>
          </a:prstGeom>
        </p:spPr>
      </p:pic>
      <p:grpSp>
        <p:nvGrpSpPr>
          <p:cNvPr id="8" name="组合 7"/>
          <p:cNvGrpSpPr/>
          <p:nvPr userDrawn="1"/>
        </p:nvGrpSpPr>
        <p:grpSpPr>
          <a:xfrm>
            <a:off x="0" y="1"/>
            <a:ext cx="3705225" cy="3230879"/>
            <a:chOff x="0" y="1"/>
            <a:chExt cx="3705225" cy="3230879"/>
          </a:xfrm>
        </p:grpSpPr>
        <p:sp>
          <p:nvSpPr>
            <p:cNvPr id="6" name="矩形 5"/>
            <p:cNvSpPr/>
            <p:nvPr userDrawn="1"/>
          </p:nvSpPr>
          <p:spPr>
            <a:xfrm>
              <a:off x="0" y="1"/>
              <a:ext cx="3705225" cy="212343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 userDrawn="1"/>
          </p:nvSpPr>
          <p:spPr>
            <a:xfrm>
              <a:off x="0" y="2123439"/>
              <a:ext cx="3705225" cy="1107441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3" cstate="print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5224" y="2047874"/>
            <a:ext cx="8486775" cy="3457575"/>
          </a:xfrm>
          <a:prstGeom prst="rect">
            <a:avLst/>
          </a:prstGeom>
        </p:spPr>
      </p:pic>
      <p:sp>
        <p:nvSpPr>
          <p:cNvPr id="10" name="文本框 9"/>
          <p:cNvSpPr txBox="1"/>
          <p:nvPr userDrawn="1"/>
        </p:nvSpPr>
        <p:spPr>
          <a:xfrm>
            <a:off x="569118" y="1160150"/>
            <a:ext cx="2566988" cy="1400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目  录</a:t>
            </a:r>
            <a:endParaRPr lang="en-US" altLang="zh-CN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  <a:p>
            <a:pPr algn="ctr">
              <a:spcBef>
                <a:spcPts val="600"/>
              </a:spcBef>
            </a:pPr>
            <a:r>
              <a:rPr lang="en-US" altLang="zh-CN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</a:rPr>
              <a:t>CONTENT</a:t>
            </a:r>
            <a:endParaRPr lang="zh-CN" alt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j-ea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5900" y="198623"/>
            <a:ext cx="2847974" cy="93624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-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 userDrawn="1"/>
        </p:nvSpPr>
        <p:spPr>
          <a:xfrm>
            <a:off x="0" y="1348988"/>
            <a:ext cx="12192000" cy="31023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8" name="图片 1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 contrast="100000"/>
                    </a14:imgEffect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12760" t="-18106" r="1202" b="-17978"/>
          <a:stretch>
            <a:fillRect/>
          </a:stretch>
        </p:blipFill>
        <p:spPr>
          <a:xfrm>
            <a:off x="0" y="3660252"/>
            <a:ext cx="12200467" cy="689345"/>
          </a:xfrm>
          <a:prstGeom prst="rect">
            <a:avLst/>
          </a:prstGeom>
        </p:spPr>
      </p:pic>
      <p:grpSp>
        <p:nvGrpSpPr>
          <p:cNvPr id="16" name="组合 15"/>
          <p:cNvGrpSpPr/>
          <p:nvPr userDrawn="1"/>
        </p:nvGrpSpPr>
        <p:grpSpPr>
          <a:xfrm>
            <a:off x="813832" y="0"/>
            <a:ext cx="4824967" cy="6858000"/>
            <a:chOff x="975757" y="0"/>
            <a:chExt cx="4824967" cy="6858000"/>
          </a:xfrm>
        </p:grpSpPr>
        <p:pic>
          <p:nvPicPr>
            <p:cNvPr id="8" name="图片 7"/>
            <p:cNvPicPr>
              <a:picLocks noChangeAspect="1"/>
            </p:cNvPicPr>
            <p:nvPr userDrawn="1"/>
          </p:nvPicPr>
          <p:blipFill>
            <a:blip r:embed="rId4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5757" y="0"/>
              <a:ext cx="4824967" cy="6858000"/>
            </a:xfrm>
            <a:prstGeom prst="rect">
              <a:avLst/>
            </a:prstGeom>
            <a:effectLst>
              <a:outerShdw blurRad="114300" dist="139700" algn="l" rotWithShape="0">
                <a:prstClr val="black">
                  <a:alpha val="20000"/>
                </a:prstClr>
              </a:outerShdw>
            </a:effectLst>
          </p:spPr>
        </p:pic>
        <p:sp>
          <p:nvSpPr>
            <p:cNvPr id="11" name="文本框 10"/>
            <p:cNvSpPr txBox="1"/>
            <p:nvPr userDrawn="1"/>
          </p:nvSpPr>
          <p:spPr>
            <a:xfrm>
              <a:off x="1565274" y="3089701"/>
              <a:ext cx="364593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600"/>
                </a:spcBef>
              </a:pPr>
              <a:r>
                <a:rPr lang="en-US" altLang="zh-CN" sz="4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ea typeface="+mj-ea"/>
                </a:rPr>
                <a:t>PART ONE</a:t>
              </a:r>
              <a:endParaRPr lang="zh-CN" alt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</a:endParaRPr>
            </a:p>
          </p:txBody>
        </p:sp>
        <p:pic>
          <p:nvPicPr>
            <p:cNvPr id="14" name="图片 13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56845" y="1068380"/>
              <a:ext cx="1867505" cy="1523492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-2 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 userDrawn="1"/>
        </p:nvSpPr>
        <p:spPr>
          <a:xfrm>
            <a:off x="0" y="1348988"/>
            <a:ext cx="12192000" cy="31023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6"/>
          <p:cNvPicPr>
            <a:picLocks noChangeAspect="1"/>
          </p:cNvPicPr>
          <p:nvPr userDrawn="1"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0258" y="0"/>
            <a:ext cx="4824967" cy="6858000"/>
          </a:xfrm>
          <a:prstGeom prst="rect">
            <a:avLst/>
          </a:prstGeom>
          <a:effectLst>
            <a:outerShdw blurRad="114300" dist="139700" algn="l" rotWithShape="0">
              <a:prstClr val="black">
                <a:alpha val="20000"/>
              </a:prstClr>
            </a:outerShdw>
          </a:effectLst>
        </p:spPr>
      </p:pic>
      <p:grpSp>
        <p:nvGrpSpPr>
          <p:cNvPr id="2" name="组合 1"/>
          <p:cNvGrpSpPr/>
          <p:nvPr userDrawn="1"/>
        </p:nvGrpSpPr>
        <p:grpSpPr>
          <a:xfrm>
            <a:off x="0" y="3667540"/>
            <a:ext cx="12192001" cy="682058"/>
            <a:chOff x="0" y="3667540"/>
            <a:chExt cx="12192001" cy="682058"/>
          </a:xfrm>
        </p:grpSpPr>
        <p:pic>
          <p:nvPicPr>
            <p:cNvPr id="13" name="图片 12"/>
            <p:cNvPicPr>
              <a:picLocks noChangeAspect="1"/>
            </p:cNvPicPr>
            <p:nvPr userDrawn="1"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 contrast="100000"/>
                      </a14:imgEffect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 l="52958" t="-16667" r="1202" b="-17979"/>
            <a:stretch>
              <a:fillRect/>
            </a:stretch>
          </p:blipFill>
          <p:spPr>
            <a:xfrm>
              <a:off x="0" y="3667540"/>
              <a:ext cx="6500256" cy="682058"/>
            </a:xfrm>
            <a:prstGeom prst="rect">
              <a:avLst/>
            </a:prstGeom>
          </p:spPr>
        </p:pic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 contrast="100000"/>
                      </a14:imgEffect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 l="52958" t="11456" r="39636" b="-17978"/>
            <a:stretch>
              <a:fillRect/>
            </a:stretch>
          </p:blipFill>
          <p:spPr>
            <a:xfrm>
              <a:off x="11141766" y="3809999"/>
              <a:ext cx="1050235" cy="539597"/>
            </a:xfrm>
            <a:prstGeom prst="rect">
              <a:avLst/>
            </a:prstGeom>
          </p:spPr>
        </p:pic>
      </p:grpSp>
      <p:sp>
        <p:nvSpPr>
          <p:cNvPr id="11" name="文本框 10"/>
          <p:cNvSpPr txBox="1"/>
          <p:nvPr userDrawn="1"/>
        </p:nvSpPr>
        <p:spPr>
          <a:xfrm>
            <a:off x="7089775" y="3089701"/>
            <a:ext cx="36459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altLang="zh-CN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</a:rPr>
              <a:t>PART ONE</a:t>
            </a:r>
            <a:endParaRPr lang="zh-CN" altLang="en-US" sz="4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j-ea"/>
            </a:endParaRPr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1346" y="1068380"/>
            <a:ext cx="1867505" cy="152349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-2 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 userDrawn="1"/>
        </p:nvSpPr>
        <p:spPr>
          <a:xfrm>
            <a:off x="0" y="1348988"/>
            <a:ext cx="12192000" cy="31023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8" name="图片 1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 contrast="100000"/>
                    </a14:imgEffect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12760" t="-18106" r="1202" b="-17978"/>
          <a:stretch>
            <a:fillRect/>
          </a:stretch>
        </p:blipFill>
        <p:spPr>
          <a:xfrm>
            <a:off x="0" y="3660252"/>
            <a:ext cx="12200467" cy="689345"/>
          </a:xfrm>
          <a:prstGeom prst="rect">
            <a:avLst/>
          </a:prstGeom>
        </p:spPr>
      </p:pic>
      <p:grpSp>
        <p:nvGrpSpPr>
          <p:cNvPr id="9" name="组合 8"/>
          <p:cNvGrpSpPr/>
          <p:nvPr userDrawn="1"/>
        </p:nvGrpSpPr>
        <p:grpSpPr>
          <a:xfrm>
            <a:off x="813833" y="0"/>
            <a:ext cx="4824966" cy="6858000"/>
            <a:chOff x="975758" y="0"/>
            <a:chExt cx="4824966" cy="6858000"/>
          </a:xfrm>
        </p:grpSpPr>
        <p:pic>
          <p:nvPicPr>
            <p:cNvPr id="10" name="图片 9"/>
            <p:cNvPicPr>
              <a:picLocks noChangeAspect="1"/>
            </p:cNvPicPr>
            <p:nvPr userDrawn="1"/>
          </p:nvPicPr>
          <p:blipFill>
            <a:blip r:embed="rId4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5758" y="0"/>
              <a:ext cx="4824966" cy="6858000"/>
            </a:xfrm>
            <a:prstGeom prst="rect">
              <a:avLst/>
            </a:prstGeom>
            <a:effectLst>
              <a:outerShdw blurRad="114300" dist="139700" algn="l" rotWithShape="0">
                <a:prstClr val="black">
                  <a:alpha val="20000"/>
                </a:prstClr>
              </a:outerShdw>
            </a:effectLst>
          </p:spPr>
        </p:pic>
        <p:sp>
          <p:nvSpPr>
            <p:cNvPr id="12" name="文本框 11"/>
            <p:cNvSpPr txBox="1"/>
            <p:nvPr userDrawn="1"/>
          </p:nvSpPr>
          <p:spPr>
            <a:xfrm>
              <a:off x="1565274" y="3089701"/>
              <a:ext cx="364593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600"/>
                </a:spcBef>
              </a:pPr>
              <a:r>
                <a:rPr lang="en-US" altLang="zh-CN" sz="4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ea typeface="+mj-ea"/>
                </a:rPr>
                <a:t>PART TWO</a:t>
              </a:r>
              <a:endParaRPr lang="zh-CN" alt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</a:endParaRPr>
            </a:p>
          </p:txBody>
        </p:sp>
        <p:pic>
          <p:nvPicPr>
            <p:cNvPr id="13" name="图片 12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56845" y="1068380"/>
              <a:ext cx="1867505" cy="1523492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过渡页-2 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 userDrawn="1"/>
        </p:nvSpPr>
        <p:spPr>
          <a:xfrm>
            <a:off x="0" y="1348988"/>
            <a:ext cx="12192000" cy="31023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 userDrawn="1"/>
        </p:nvGrpSpPr>
        <p:grpSpPr>
          <a:xfrm>
            <a:off x="0" y="3667540"/>
            <a:ext cx="12192001" cy="682058"/>
            <a:chOff x="0" y="3667540"/>
            <a:chExt cx="12192001" cy="682058"/>
          </a:xfrm>
        </p:grpSpPr>
        <p:pic>
          <p:nvPicPr>
            <p:cNvPr id="13" name="图片 12"/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 contrast="100000"/>
                      </a14:imgEffect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 l="52958" t="-16667" r="1202" b="-17979"/>
            <a:stretch>
              <a:fillRect/>
            </a:stretch>
          </p:blipFill>
          <p:spPr>
            <a:xfrm>
              <a:off x="0" y="3667540"/>
              <a:ext cx="6500256" cy="682058"/>
            </a:xfrm>
            <a:prstGeom prst="rect">
              <a:avLst/>
            </a:prstGeom>
          </p:spPr>
        </p:pic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 contrast="100000"/>
                      </a14:imgEffect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 l="52958" t="11456" r="39636" b="-17978"/>
            <a:stretch>
              <a:fillRect/>
            </a:stretch>
          </p:blipFill>
          <p:spPr>
            <a:xfrm>
              <a:off x="11141766" y="3809999"/>
              <a:ext cx="1050235" cy="539597"/>
            </a:xfrm>
            <a:prstGeom prst="rect">
              <a:avLst/>
            </a:prstGeom>
          </p:spPr>
        </p:pic>
      </p:grpSp>
      <p:grpSp>
        <p:nvGrpSpPr>
          <p:cNvPr id="16" name="组合 15"/>
          <p:cNvGrpSpPr/>
          <p:nvPr userDrawn="1"/>
        </p:nvGrpSpPr>
        <p:grpSpPr>
          <a:xfrm>
            <a:off x="6500259" y="0"/>
            <a:ext cx="4824966" cy="6858000"/>
            <a:chOff x="975758" y="0"/>
            <a:chExt cx="4824966" cy="6858000"/>
          </a:xfrm>
        </p:grpSpPr>
        <p:pic>
          <p:nvPicPr>
            <p:cNvPr id="8" name="图片 7"/>
            <p:cNvPicPr>
              <a:picLocks noChangeAspect="1"/>
            </p:cNvPicPr>
            <p:nvPr userDrawn="1"/>
          </p:nvPicPr>
          <p:blipFill>
            <a:blip r:embed="rId4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5758" y="0"/>
              <a:ext cx="4824966" cy="6858000"/>
            </a:xfrm>
            <a:prstGeom prst="rect">
              <a:avLst/>
            </a:prstGeom>
            <a:effectLst>
              <a:outerShdw blurRad="114300" dist="139700" algn="l" rotWithShape="0">
                <a:prstClr val="black">
                  <a:alpha val="20000"/>
                </a:prstClr>
              </a:outerShdw>
            </a:effectLst>
          </p:spPr>
        </p:pic>
        <p:sp>
          <p:nvSpPr>
            <p:cNvPr id="11" name="文本框 10"/>
            <p:cNvSpPr txBox="1"/>
            <p:nvPr userDrawn="1"/>
          </p:nvSpPr>
          <p:spPr>
            <a:xfrm>
              <a:off x="1565274" y="3089701"/>
              <a:ext cx="364593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600"/>
                </a:spcBef>
              </a:pPr>
              <a:r>
                <a:rPr lang="en-US" altLang="zh-CN" sz="4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ea typeface="+mj-ea"/>
                </a:rPr>
                <a:t>PART TWO</a:t>
              </a:r>
              <a:endParaRPr lang="zh-CN" alt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</a:endParaRPr>
            </a:p>
          </p:txBody>
        </p:sp>
        <p:pic>
          <p:nvPicPr>
            <p:cNvPr id="14" name="图片 13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56845" y="1068380"/>
              <a:ext cx="1867505" cy="1523492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-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 userDrawn="1"/>
        </p:nvSpPr>
        <p:spPr>
          <a:xfrm>
            <a:off x="0" y="1348988"/>
            <a:ext cx="12192000" cy="31023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 contrast="100000"/>
                    </a14:imgEffect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12760" t="-18106" r="1202" b="-17978"/>
          <a:stretch>
            <a:fillRect/>
          </a:stretch>
        </p:blipFill>
        <p:spPr>
          <a:xfrm>
            <a:off x="0" y="3660252"/>
            <a:ext cx="12200467" cy="689345"/>
          </a:xfrm>
          <a:prstGeom prst="rect">
            <a:avLst/>
          </a:prstGeom>
        </p:spPr>
      </p:pic>
      <p:grpSp>
        <p:nvGrpSpPr>
          <p:cNvPr id="3" name="组合 2"/>
          <p:cNvGrpSpPr/>
          <p:nvPr userDrawn="1"/>
        </p:nvGrpSpPr>
        <p:grpSpPr>
          <a:xfrm>
            <a:off x="813831" y="0"/>
            <a:ext cx="4824967" cy="6858000"/>
            <a:chOff x="813831" y="0"/>
            <a:chExt cx="4824967" cy="6858000"/>
          </a:xfrm>
        </p:grpSpPr>
        <p:grpSp>
          <p:nvGrpSpPr>
            <p:cNvPr id="16" name="组合 15"/>
            <p:cNvGrpSpPr/>
            <p:nvPr userDrawn="1"/>
          </p:nvGrpSpPr>
          <p:grpSpPr>
            <a:xfrm>
              <a:off x="813831" y="0"/>
              <a:ext cx="4824967" cy="6858000"/>
              <a:chOff x="975756" y="0"/>
              <a:chExt cx="4824967" cy="6858000"/>
            </a:xfrm>
          </p:grpSpPr>
          <p:pic>
            <p:nvPicPr>
              <p:cNvPr id="8" name="图片 7"/>
              <p:cNvPicPr>
                <a:picLocks noChangeAspect="1"/>
              </p:cNvPicPr>
              <p:nvPr userDrawn="1"/>
            </p:nvPicPr>
            <p:blipFill>
              <a:blip r:embed="rId4" cstate="print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contrast="40000"/>
                        </a14:imgEffect>
                        <a14:imgEffect>
                          <a14:colorTemperature colorTemp="7200"/>
                        </a14:imgEffect>
                        <a14:imgEffect>
                          <a14:sharpenSoften amount="25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5756" y="0"/>
                <a:ext cx="4824967" cy="6858000"/>
              </a:xfrm>
              <a:prstGeom prst="rect">
                <a:avLst/>
              </a:prstGeom>
              <a:effectLst>
                <a:outerShdw blurRad="114300" dist="139700" algn="l" rotWithShape="0">
                  <a:prstClr val="black">
                    <a:alpha val="20000"/>
                  </a:prstClr>
                </a:outerShdw>
              </a:effectLst>
            </p:spPr>
          </p:pic>
          <p:sp>
            <p:nvSpPr>
              <p:cNvPr id="11" name="文本框 10"/>
              <p:cNvSpPr txBox="1"/>
              <p:nvPr userDrawn="1"/>
            </p:nvSpPr>
            <p:spPr>
              <a:xfrm>
                <a:off x="1266825" y="3089701"/>
                <a:ext cx="4257675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n-US" altLang="zh-CN" sz="48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lt"/>
                    <a:ea typeface="+mj-ea"/>
                  </a:rPr>
                  <a:t>PART THREE</a:t>
                </a:r>
                <a:endParaRPr lang="zh-CN" altLang="en-US" sz="4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ea typeface="+mj-ea"/>
                </a:endParaRPr>
              </a:p>
            </p:txBody>
          </p:sp>
          <p:pic>
            <p:nvPicPr>
              <p:cNvPr id="14" name="图片 13"/>
              <p:cNvPicPr>
                <a:picLocks noChangeAspect="1"/>
              </p:cNvPicPr>
              <p:nvPr userDrawn="1"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56845" y="1068380"/>
                <a:ext cx="1867505" cy="1523492"/>
              </a:xfrm>
              <a:prstGeom prst="rect">
                <a:avLst/>
              </a:prstGeom>
            </p:spPr>
          </p:pic>
        </p:grpSp>
        <p:sp>
          <p:nvSpPr>
            <p:cNvPr id="2" name="矩形 1"/>
            <p:cNvSpPr/>
            <p:nvPr userDrawn="1"/>
          </p:nvSpPr>
          <p:spPr>
            <a:xfrm>
              <a:off x="2738438" y="4081463"/>
              <a:ext cx="1204912" cy="369848"/>
            </a:xfrm>
            <a:prstGeom prst="rect">
              <a:avLst/>
            </a:prstGeom>
            <a:solidFill>
              <a:srgbClr val="B5A3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过渡页-2 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 userDrawn="1"/>
        </p:nvSpPr>
        <p:spPr>
          <a:xfrm>
            <a:off x="0" y="1348988"/>
            <a:ext cx="12192000" cy="31023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 userDrawn="1"/>
        </p:nvGrpSpPr>
        <p:grpSpPr>
          <a:xfrm>
            <a:off x="0" y="3667540"/>
            <a:ext cx="12192001" cy="682058"/>
            <a:chOff x="0" y="3667540"/>
            <a:chExt cx="12192001" cy="682058"/>
          </a:xfrm>
        </p:grpSpPr>
        <p:pic>
          <p:nvPicPr>
            <p:cNvPr id="13" name="图片 12"/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 contrast="100000"/>
                      </a14:imgEffect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 l="52958" t="-16667" r="1202" b="-17979"/>
            <a:stretch>
              <a:fillRect/>
            </a:stretch>
          </p:blipFill>
          <p:spPr>
            <a:xfrm>
              <a:off x="0" y="3667540"/>
              <a:ext cx="6500256" cy="682058"/>
            </a:xfrm>
            <a:prstGeom prst="rect">
              <a:avLst/>
            </a:prstGeom>
          </p:spPr>
        </p:pic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 contrast="100000"/>
                      </a14:imgEffect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 l="52958" t="11456" r="39636" b="-17978"/>
            <a:stretch>
              <a:fillRect/>
            </a:stretch>
          </p:blipFill>
          <p:spPr>
            <a:xfrm>
              <a:off x="11141766" y="3809999"/>
              <a:ext cx="1050235" cy="539597"/>
            </a:xfrm>
            <a:prstGeom prst="rect">
              <a:avLst/>
            </a:prstGeom>
          </p:spPr>
        </p:pic>
      </p:grpSp>
      <p:grpSp>
        <p:nvGrpSpPr>
          <p:cNvPr id="3" name="组合 2"/>
          <p:cNvGrpSpPr/>
          <p:nvPr userDrawn="1"/>
        </p:nvGrpSpPr>
        <p:grpSpPr>
          <a:xfrm>
            <a:off x="6500256" y="0"/>
            <a:ext cx="4824967" cy="6858000"/>
            <a:chOff x="813831" y="0"/>
            <a:chExt cx="4824967" cy="6858000"/>
          </a:xfrm>
        </p:grpSpPr>
        <p:pic>
          <p:nvPicPr>
            <p:cNvPr id="10" name="图片 9"/>
            <p:cNvPicPr>
              <a:picLocks noChangeAspect="1"/>
            </p:cNvPicPr>
            <p:nvPr userDrawn="1"/>
          </p:nvPicPr>
          <p:blipFill>
            <a:blip r:embed="rId4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contrast="40000"/>
                      </a14:imgEffect>
                      <a14:imgEffect>
                        <a14:colorTemperature colorTemp="7200"/>
                      </a14:imgEffect>
                      <a14:imgEffect>
                        <a14:sharpenSoften amount="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3831" y="0"/>
              <a:ext cx="4824967" cy="6858000"/>
            </a:xfrm>
            <a:prstGeom prst="rect">
              <a:avLst/>
            </a:prstGeom>
            <a:effectLst>
              <a:outerShdw blurRad="114300" dist="139700" algn="l" rotWithShape="0">
                <a:prstClr val="black">
                  <a:alpha val="20000"/>
                </a:prstClr>
              </a:outerShdw>
            </a:effectLst>
          </p:spPr>
        </p:pic>
        <p:sp>
          <p:nvSpPr>
            <p:cNvPr id="12" name="矩形 11"/>
            <p:cNvSpPr/>
            <p:nvPr userDrawn="1"/>
          </p:nvSpPr>
          <p:spPr>
            <a:xfrm>
              <a:off x="2738438" y="4081463"/>
              <a:ext cx="1204912" cy="369848"/>
            </a:xfrm>
            <a:prstGeom prst="rect">
              <a:avLst/>
            </a:prstGeom>
            <a:solidFill>
              <a:srgbClr val="B5A3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6" name="组合 15"/>
          <p:cNvGrpSpPr/>
          <p:nvPr userDrawn="1"/>
        </p:nvGrpSpPr>
        <p:grpSpPr>
          <a:xfrm>
            <a:off x="6500257" y="1068380"/>
            <a:ext cx="4824968" cy="2852318"/>
            <a:chOff x="975756" y="1068380"/>
            <a:chExt cx="4824968" cy="2852318"/>
          </a:xfrm>
        </p:grpSpPr>
        <p:sp>
          <p:nvSpPr>
            <p:cNvPr id="11" name="文本框 10"/>
            <p:cNvSpPr txBox="1"/>
            <p:nvPr userDrawn="1"/>
          </p:nvSpPr>
          <p:spPr>
            <a:xfrm>
              <a:off x="975756" y="3089701"/>
              <a:ext cx="482496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600"/>
                </a:spcBef>
              </a:pPr>
              <a:r>
                <a:rPr lang="en-US" altLang="zh-CN" sz="4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ea typeface="+mj-ea"/>
                </a:rPr>
                <a:t>PART THREE</a:t>
              </a:r>
              <a:endParaRPr lang="zh-CN" alt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</a:endParaRPr>
            </a:p>
          </p:txBody>
        </p:sp>
        <p:pic>
          <p:nvPicPr>
            <p:cNvPr id="14" name="图片 13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56845" y="1068380"/>
              <a:ext cx="1867505" cy="1523492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-4 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 userDrawn="1"/>
        </p:nvSpPr>
        <p:spPr>
          <a:xfrm>
            <a:off x="0" y="1348988"/>
            <a:ext cx="12192000" cy="31023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 contrast="100000"/>
                    </a14:imgEffect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12760" t="-18106" r="1202" b="-17978"/>
          <a:stretch>
            <a:fillRect/>
          </a:stretch>
        </p:blipFill>
        <p:spPr>
          <a:xfrm>
            <a:off x="0" y="3660252"/>
            <a:ext cx="12200467" cy="689345"/>
          </a:xfrm>
          <a:prstGeom prst="rect">
            <a:avLst/>
          </a:prstGeom>
        </p:spPr>
      </p:pic>
      <p:grpSp>
        <p:nvGrpSpPr>
          <p:cNvPr id="17" name="组合 16"/>
          <p:cNvGrpSpPr/>
          <p:nvPr userDrawn="1"/>
        </p:nvGrpSpPr>
        <p:grpSpPr>
          <a:xfrm>
            <a:off x="821252" y="0"/>
            <a:ext cx="4824969" cy="6858000"/>
            <a:chOff x="975755" y="0"/>
            <a:chExt cx="4824969" cy="685800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>
            <a:blip r:embed="rId4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5755" y="0"/>
              <a:ext cx="4824969" cy="6858000"/>
            </a:xfrm>
            <a:prstGeom prst="rect">
              <a:avLst/>
            </a:prstGeom>
            <a:effectLst>
              <a:outerShdw blurRad="114300" dist="139700" algn="l" rotWithShape="0">
                <a:prstClr val="black">
                  <a:alpha val="20000"/>
                </a:prstClr>
              </a:outerShdw>
            </a:effectLst>
          </p:spPr>
        </p:pic>
        <p:sp>
          <p:nvSpPr>
            <p:cNvPr id="19" name="文本框 18"/>
            <p:cNvSpPr txBox="1"/>
            <p:nvPr userDrawn="1"/>
          </p:nvSpPr>
          <p:spPr>
            <a:xfrm>
              <a:off x="1295399" y="3089701"/>
              <a:ext cx="421957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600"/>
                </a:spcBef>
              </a:pPr>
              <a:r>
                <a:rPr lang="en-US" altLang="zh-CN" sz="4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ea typeface="+mj-ea"/>
                </a:rPr>
                <a:t>PART FOUR</a:t>
              </a:r>
              <a:endParaRPr lang="zh-CN" alt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</a:endParaRPr>
            </a:p>
          </p:txBody>
        </p:sp>
        <p:pic>
          <p:nvPicPr>
            <p:cNvPr id="20" name="图片 19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56845" y="1068380"/>
              <a:ext cx="1867505" cy="1523492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F4518D-F1E1-42FE-ADB3-4B6EED64287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F756E6-AE62-4EF0-9CF6-DF3EBBB7839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11.xml"/><Relationship Id="rId2" Type="http://schemas.openxmlformats.org/officeDocument/2006/relationships/image" Target="../media/image32.png"/><Relationship Id="rId1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.vml"/><Relationship Id="rId3" Type="http://schemas.openxmlformats.org/officeDocument/2006/relationships/slideLayout" Target="../slideLayouts/slideLayout11.xml"/><Relationship Id="rId2" Type="http://schemas.openxmlformats.org/officeDocument/2006/relationships/image" Target="../media/image33.png"/><Relationship Id="rId1" Type="http://schemas.openxmlformats.org/officeDocument/2006/relationships/oleObject" Target="../embeddings/oleObject1.bin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9.xml"/><Relationship Id="rId7" Type="http://schemas.openxmlformats.org/officeDocument/2006/relationships/vmlDrawing" Target="../drawings/vmlDrawing2.vml"/><Relationship Id="rId6" Type="http://schemas.openxmlformats.org/officeDocument/2006/relationships/slideLayout" Target="../slideLayouts/slideLayout11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Relationship Id="rId3" Type="http://schemas.openxmlformats.org/officeDocument/2006/relationships/image" Target="../media/image21.png"/><Relationship Id="rId2" Type="http://schemas.openxmlformats.org/officeDocument/2006/relationships/image" Target="../media/image34.png"/><Relationship Id="rId1" Type="http://schemas.openxmlformats.org/officeDocument/2006/relationships/oleObject" Target="../embeddings/oleObject2.bin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.xml"/><Relationship Id="rId5" Type="http://schemas.openxmlformats.org/officeDocument/2006/relationships/vmlDrawing" Target="../drawings/vmlDrawing3.vml"/><Relationship Id="rId4" Type="http://schemas.openxmlformats.org/officeDocument/2006/relationships/slideLayout" Target="../slideLayouts/slideLayout11.xml"/><Relationship Id="rId3" Type="http://schemas.openxmlformats.org/officeDocument/2006/relationships/image" Target="../media/image21.png"/><Relationship Id="rId2" Type="http://schemas.openxmlformats.org/officeDocument/2006/relationships/image" Target="../media/image34.png"/><Relationship Id="rId1" Type="http://schemas.openxmlformats.org/officeDocument/2006/relationships/oleObject" Target="../embeddings/oleObject3.bin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11.xml"/><Relationship Id="rId2" Type="http://schemas.openxmlformats.org/officeDocument/2006/relationships/image" Target="../media/image37.png"/><Relationship Id="rId1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.xml"/><Relationship Id="rId5" Type="http://schemas.openxmlformats.org/officeDocument/2006/relationships/vmlDrawing" Target="../drawings/vmlDrawing4.vml"/><Relationship Id="rId4" Type="http://schemas.openxmlformats.org/officeDocument/2006/relationships/slideLayout" Target="../slideLayouts/slideLayout11.xml"/><Relationship Id="rId3" Type="http://schemas.openxmlformats.org/officeDocument/2006/relationships/image" Target="../media/image21.png"/><Relationship Id="rId2" Type="http://schemas.openxmlformats.org/officeDocument/2006/relationships/image" Target="../media/image34.png"/><Relationship Id="rId1" Type="http://schemas.openxmlformats.org/officeDocument/2006/relationships/oleObject" Target="../embeddings/oleObject4.bin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image" Target="../media/image21.png"/><Relationship Id="rId1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11.xml"/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11.xml"/><Relationship Id="rId2" Type="http://schemas.openxmlformats.org/officeDocument/2006/relationships/image" Target="../media/image21.png"/><Relationship Id="rId1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6.xml"/><Relationship Id="rId7" Type="http://schemas.openxmlformats.org/officeDocument/2006/relationships/slideLayout" Target="../slideLayouts/slideLayout1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11.xml"/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/>
          <p:cNvSpPr>
            <a:spLocks noGrp="1"/>
          </p:cNvSpPr>
          <p:nvPr>
            <p:ph sz="quarter" idx="12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/>
              <a:t>2025</a:t>
            </a:r>
            <a:r>
              <a:rPr lang="zh-CN" altLang="en-US" dirty="0"/>
              <a:t>年</a:t>
            </a:r>
            <a:r>
              <a:rPr lang="en-US" altLang="zh-CN" dirty="0"/>
              <a:t>11</a:t>
            </a:r>
            <a:r>
              <a:rPr lang="zh-CN" altLang="en-US" dirty="0"/>
              <a:t>月</a:t>
            </a:r>
            <a:r>
              <a:rPr lang="en-US" altLang="zh-CN" dirty="0"/>
              <a:t>7</a:t>
            </a:r>
            <a:r>
              <a:rPr lang="zh-CN" altLang="en-US" dirty="0"/>
              <a:t>日</a:t>
            </a:r>
            <a:endParaRPr lang="zh-CN" altLang="en-US" dirty="0"/>
          </a:p>
        </p:txBody>
      </p:sp>
      <p:sp>
        <p:nvSpPr>
          <p:cNvPr id="5" name="文本占位符 11"/>
          <p:cNvSpPr txBox="1"/>
          <p:nvPr/>
        </p:nvSpPr>
        <p:spPr>
          <a:xfrm>
            <a:off x="628650" y="1098957"/>
            <a:ext cx="10982325" cy="1447800"/>
          </a:xfrm>
          <a:prstGeom prst="rect">
            <a:avLst/>
          </a:prstGeom>
        </p:spPr>
        <p:txBody>
          <a:bodyPr lIns="144000" tIns="144000" rIns="144000" bIns="144000" anchor="ctr" anchorCtr="0">
            <a:normAutofit fontScale="750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None/>
              <a:defRPr sz="6600" b="1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基于视觉</a:t>
            </a:r>
            <a:r>
              <a:rPr lang="en-US" altLang="zh-CN" dirty="0"/>
              <a:t>-</a:t>
            </a:r>
            <a:r>
              <a:rPr lang="zh-CN" altLang="en-US" dirty="0"/>
              <a:t>语言模型的信道预测方法</a:t>
            </a:r>
            <a:endParaRPr lang="zh-CN" altLang="en-US" dirty="0"/>
          </a:p>
        </p:txBody>
      </p:sp>
      <p:sp>
        <p:nvSpPr>
          <p:cNvPr id="6" name="文本占位符 11"/>
          <p:cNvSpPr txBox="1"/>
          <p:nvPr/>
        </p:nvSpPr>
        <p:spPr>
          <a:xfrm>
            <a:off x="2382933" y="3634988"/>
            <a:ext cx="7385241" cy="771882"/>
          </a:xfrm>
          <a:prstGeom prst="rect">
            <a:avLst/>
          </a:prstGeom>
        </p:spPr>
        <p:txBody>
          <a:bodyPr lIns="144000" tIns="144000" rIns="144000" bIns="144000" anchor="ctr" anchorCtr="0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 pitchFamily="34" charset="0"/>
              <a:buNone/>
              <a:defRPr sz="3600" b="1" kern="1200">
                <a:solidFill>
                  <a:schemeClr val="accent1"/>
                </a:solidFill>
                <a:latin typeface="+mj-ea"/>
                <a:ea typeface="+mj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汇报人：吴伯涛</a:t>
            </a:r>
            <a:endParaRPr lang="zh-CN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9"/>
          <p:cNvSpPr>
            <a:spLocks noGrp="1"/>
          </p:cNvSpPr>
          <p:nvPr>
            <p:ph type="body" sz="quarter" idx="10"/>
          </p:nvPr>
        </p:nvSpPr>
        <p:spPr>
          <a:xfrm>
            <a:off x="828675" y="0"/>
            <a:ext cx="11353800" cy="855980"/>
          </a:xfrm>
        </p:spPr>
        <p:txBody>
          <a:bodyPr/>
          <a:p>
            <a:pPr algn="l"/>
            <a:r>
              <a:rPr lang="zh-CN" altLang="en-US" dirty="0"/>
              <a:t>视觉</a:t>
            </a:r>
            <a:r>
              <a:rPr lang="en-US" altLang="zh-CN" dirty="0"/>
              <a:t>-</a:t>
            </a:r>
            <a:r>
              <a:rPr lang="zh-CN" altLang="en-US" dirty="0"/>
              <a:t>语言模型</a:t>
            </a:r>
            <a:endParaRPr lang="zh-CN" altLang="en-US" dirty="0"/>
          </a:p>
        </p:txBody>
      </p:sp>
      <p:sp>
        <p:nvSpPr>
          <p:cNvPr id="22" name="文本占位符 4"/>
          <p:cNvSpPr txBox="1"/>
          <p:nvPr/>
        </p:nvSpPr>
        <p:spPr>
          <a:xfrm>
            <a:off x="492760" y="855980"/>
            <a:ext cx="11198225" cy="1198880"/>
          </a:xfrm>
          <a:prstGeom prst="rect">
            <a:avLst/>
          </a:prstGeom>
          <a:noFill/>
        </p:spPr>
        <p:txBody>
          <a:bodyPr/>
          <a:lstStyle>
            <a:lvl1pPr marL="228600" indent="-22860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Tx/>
              <a:buBlip>
                <a:blip r:embed="rId1"/>
              </a:buBlip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tx1"/>
                </a:solidFill>
                <a:latin typeface="Songti SC Regular" panose="02010800040101010101" charset="-122"/>
                <a:ea typeface="Songti SC Regular" panose="02010800040101010101" charset="-122"/>
                <a:cs typeface="Songti SC Regular" panose="02010800040101010101" charset="-122"/>
                <a:sym typeface="+mn-lt"/>
              </a:rPr>
              <a:t>视觉</a:t>
            </a:r>
            <a:r>
              <a:rPr lang="en-US" altLang="zh-CN" sz="2400" dirty="0">
                <a:solidFill>
                  <a:schemeClr val="tx1"/>
                </a:solidFill>
                <a:latin typeface="Songti SC Regular" panose="02010800040101010101" charset="-122"/>
                <a:ea typeface="Songti SC Regular" panose="02010800040101010101" charset="-122"/>
                <a:cs typeface="Songti SC Regular" panose="02010800040101010101" charset="-122"/>
                <a:sym typeface="+mn-lt"/>
              </a:rPr>
              <a:t>-</a:t>
            </a:r>
            <a:r>
              <a:rPr lang="zh-CN" altLang="en-US" sz="2400" dirty="0">
                <a:solidFill>
                  <a:schemeClr val="tx1"/>
                </a:solidFill>
                <a:latin typeface="Songti SC Regular" panose="02010800040101010101" charset="-122"/>
                <a:ea typeface="Songti SC Regular" panose="02010800040101010101" charset="-122"/>
                <a:cs typeface="Songti SC Regular" panose="02010800040101010101" charset="-122"/>
                <a:sym typeface="+mn-lt"/>
              </a:rPr>
              <a:t>语言模型</a:t>
            </a:r>
            <a:r>
              <a:rPr lang="en-US" altLang="zh-CN" sz="2400" dirty="0">
                <a:solidFill>
                  <a:schemeClr val="tx1"/>
                </a:solidFill>
                <a:latin typeface="Songti SC Regular" panose="02010800040101010101" charset="-122"/>
                <a:ea typeface="Songti SC Regular" panose="02010800040101010101" charset="-122"/>
                <a:cs typeface="Songti SC Regular" panose="02010800040101010101" charset="-122"/>
                <a:sym typeface="+mn-lt"/>
              </a:rPr>
              <a:t>（VLM）</a:t>
            </a:r>
            <a:r>
              <a:rPr lang="zh-CN" altLang="en-US" sz="2400">
                <a:solidFill>
                  <a:schemeClr val="tx1"/>
                </a:solidFill>
                <a:latin typeface="Songti SC Regular" panose="02010800040101010101" charset="-122"/>
                <a:ea typeface="Songti SC Regular" panose="02010800040101010101" charset="-122"/>
                <a:cs typeface="Songti SC Regular" panose="02010800040101010101" charset="-122"/>
                <a:sym typeface="+mn-ea"/>
              </a:rPr>
              <a:t>通过联合训练</a:t>
            </a:r>
            <a:r>
              <a:rPr lang="zh-CN" altLang="en-US" sz="2400">
                <a:solidFill>
                  <a:schemeClr val="accent1"/>
                </a:solidFill>
                <a:latin typeface="Songti SC Regular" panose="02010800040101010101" charset="-122"/>
                <a:ea typeface="Songti SC Regular" panose="02010800040101010101" charset="-122"/>
                <a:cs typeface="Songti SC Regular" panose="02010800040101010101" charset="-122"/>
                <a:sym typeface="+mn-ea"/>
              </a:rPr>
              <a:t>视觉</a:t>
            </a:r>
            <a:r>
              <a:rPr lang="zh-CN" altLang="en-US" sz="2400">
                <a:solidFill>
                  <a:schemeClr val="tx1"/>
                </a:solidFill>
                <a:latin typeface="Songti SC Regular" panose="02010800040101010101" charset="-122"/>
                <a:ea typeface="Songti SC Regular" panose="02010800040101010101" charset="-122"/>
                <a:cs typeface="Songti SC Regular" panose="02010800040101010101" charset="-122"/>
                <a:sym typeface="+mn-ea"/>
              </a:rPr>
              <a:t>编码器与</a:t>
            </a:r>
            <a:r>
              <a:rPr lang="zh-CN" altLang="en-US" sz="2400">
                <a:solidFill>
                  <a:schemeClr val="accent1"/>
                </a:solidFill>
                <a:latin typeface="Songti SC Regular" panose="02010800040101010101" charset="-122"/>
                <a:ea typeface="Songti SC Regular" panose="02010800040101010101" charset="-122"/>
                <a:cs typeface="Songti SC Regular" panose="02010800040101010101" charset="-122"/>
                <a:sym typeface="+mn-ea"/>
              </a:rPr>
              <a:t>语言</a:t>
            </a:r>
            <a:r>
              <a:rPr lang="zh-CN" altLang="en-US" sz="2400">
                <a:solidFill>
                  <a:schemeClr val="tx1"/>
                </a:solidFill>
                <a:latin typeface="Songti SC Regular" panose="02010800040101010101" charset="-122"/>
                <a:ea typeface="Songti SC Regular" panose="02010800040101010101" charset="-122"/>
                <a:cs typeface="Songti SC Regular" panose="02010800040101010101" charset="-122"/>
                <a:sym typeface="+mn-ea"/>
              </a:rPr>
              <a:t>编码器，在对比学习中实现图像与文本的对齐。</a:t>
            </a:r>
            <a:endParaRPr lang="zh-CN" altLang="en-US" sz="2400">
              <a:solidFill>
                <a:schemeClr val="tx1"/>
              </a:solidFill>
              <a:latin typeface="Songti SC Regular" panose="02010800040101010101" charset="-122"/>
              <a:ea typeface="Songti SC Regular" panose="02010800040101010101" charset="-122"/>
              <a:cs typeface="Songti SC Regular" panose="02010800040101010101" charset="-122"/>
            </a:endParaRPr>
          </a:p>
          <a:p>
            <a:pPr>
              <a:lnSpc>
                <a:spcPct val="150000"/>
              </a:lnSpc>
            </a:pPr>
            <a:endParaRPr lang="zh-CN" altLang="en-US" sz="2400">
              <a:solidFill>
                <a:schemeClr val="tx1"/>
              </a:solidFill>
              <a:latin typeface="Songti SC Regular" panose="02010800040101010101" charset="-122"/>
              <a:ea typeface="Songti SC Regular" panose="02010800040101010101" charset="-122"/>
              <a:cs typeface="Songti SC Regular" panose="02010800040101010101" charset="-122"/>
            </a:endParaRPr>
          </a:p>
          <a:p>
            <a:pPr>
              <a:lnSpc>
                <a:spcPct val="150000"/>
              </a:lnSpc>
            </a:pP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Songti SC Regular" panose="02010800040101010101" charset="-122"/>
              <a:ea typeface="Songti SC Regular" panose="02010800040101010101" charset="-122"/>
              <a:cs typeface="Songti SC Regular" panose="02010800040101010101" charset="-122"/>
              <a:sym typeface="+mn-lt"/>
            </a:endParaRPr>
          </a:p>
          <a:p>
            <a:pPr algn="l"/>
            <a:endParaRPr kumimoji="1" lang="en-US" altLang="zh-CN" sz="2400" dirty="0">
              <a:solidFill>
                <a:schemeClr val="tx1"/>
              </a:solidFill>
              <a:latin typeface="Songti SC Regular" panose="02010800040101010101" charset="-122"/>
              <a:ea typeface="Songti SC Regular" panose="02010800040101010101" charset="-122"/>
              <a:cs typeface="Songti SC Regular" panose="02010800040101010101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8325" y="2202180"/>
            <a:ext cx="8506460" cy="428307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9"/>
          <p:cNvSpPr>
            <a:spLocks noGrp="1"/>
          </p:cNvSpPr>
          <p:nvPr>
            <p:ph type="body" sz="quarter" idx="10"/>
          </p:nvPr>
        </p:nvSpPr>
        <p:spPr>
          <a:xfrm>
            <a:off x="828675" y="0"/>
            <a:ext cx="11353800" cy="855980"/>
          </a:xfrm>
        </p:spPr>
        <p:txBody>
          <a:bodyPr/>
          <a:p>
            <a:pPr algn="l"/>
            <a:r>
              <a:rPr lang="zh-CN" altLang="en-US" dirty="0"/>
              <a:t>模型设计</a:t>
            </a:r>
            <a:endParaRPr lang="zh-CN" altLang="en-US" dirty="0"/>
          </a:p>
        </p:txBody>
      </p:sp>
      <p:graphicFrame>
        <p:nvGraphicFramePr>
          <p:cNvPr id="5" name="对象 4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1463040" y="1817370"/>
          <a:ext cx="10084435" cy="4117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9" name="" r:id="rId1" imgW="6858000" imgH="2800350" progId="Package">
                  <p:embed/>
                </p:oleObj>
              </mc:Choice>
              <mc:Fallback>
                <p:oleObj name="" r:id="rId1" imgW="6858000" imgH="2800350" progId="Package">
                  <p:embed/>
                  <p:pic>
                    <p:nvPicPr>
                      <p:cNvPr id="0" name="图片 2048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463040" y="1817370"/>
                        <a:ext cx="10084435" cy="41179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对象 4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492760" y="2030095"/>
          <a:ext cx="11198225" cy="32975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r:id="rId1" imgW="6858000" imgH="2019300" progId="Package">
                  <p:embed/>
                </p:oleObj>
              </mc:Choice>
              <mc:Fallback>
                <p:oleObj name="" r:id="rId1" imgW="6858000" imgH="2019300" progId="Package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92760" y="2030095"/>
                        <a:ext cx="11198225" cy="32975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文本占位符 9"/>
          <p:cNvSpPr>
            <a:spLocks noGrp="1"/>
          </p:cNvSpPr>
          <p:nvPr>
            <p:ph type="body" sz="quarter" idx="10"/>
          </p:nvPr>
        </p:nvSpPr>
        <p:spPr>
          <a:xfrm>
            <a:off x="828675" y="0"/>
            <a:ext cx="11353800" cy="855980"/>
          </a:xfrm>
        </p:spPr>
        <p:txBody>
          <a:bodyPr/>
          <a:p>
            <a:pPr algn="l"/>
            <a:r>
              <a:rPr lang="zh-CN" altLang="en-US" dirty="0"/>
              <a:t>模态对齐</a:t>
            </a:r>
            <a:endParaRPr lang="zh-CN" altLang="en-US" dirty="0"/>
          </a:p>
        </p:txBody>
      </p:sp>
      <p:sp>
        <p:nvSpPr>
          <p:cNvPr id="9" name="文本占位符 4"/>
          <p:cNvSpPr txBox="1"/>
          <p:nvPr/>
        </p:nvSpPr>
        <p:spPr>
          <a:xfrm>
            <a:off x="492760" y="855980"/>
            <a:ext cx="11198225" cy="986790"/>
          </a:xfrm>
          <a:prstGeom prst="rect">
            <a:avLst/>
          </a:prstGeom>
          <a:noFill/>
        </p:spPr>
        <p:txBody>
          <a:bodyPr/>
          <a:lstStyle>
            <a:lvl1pPr marL="228600" indent="-22860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Tx/>
              <a:buBlip>
                <a:blip r:embed="rId3"/>
              </a:buBlip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kumimoji="1" lang="en-US" altLang="zh-CN" sz="2400" dirty="0">
                <a:solidFill>
                  <a:schemeClr val="tx1"/>
                </a:solidFill>
                <a:latin typeface="Songti SC" panose="02010800040101010101" pitchFamily="2" charset="-122"/>
                <a:ea typeface="Songti SC" panose="02010800040101010101" pitchFamily="2" charset="-122"/>
                <a:cs typeface="Songti SC" panose="02010800040101010101" pitchFamily="2" charset="-122"/>
              </a:rPr>
              <a:t>CSI</a:t>
            </a:r>
            <a:r>
              <a:rPr kumimoji="1" lang="zh-CN" altLang="en-US" sz="2400" dirty="0">
                <a:solidFill>
                  <a:schemeClr val="tx1"/>
                </a:solidFill>
                <a:latin typeface="Songti SC" panose="02010800040101010101" pitchFamily="2" charset="-122"/>
                <a:ea typeface="Songti SC" panose="02010800040101010101" pitchFamily="2" charset="-122"/>
                <a:cs typeface="Songti SC" panose="02010800040101010101" pitchFamily="2" charset="-122"/>
              </a:rPr>
              <a:t>数据对齐</a:t>
            </a:r>
            <a:r>
              <a:rPr kumimoji="1" lang="zh-CN" altLang="en-US" sz="2400" dirty="0">
                <a:solidFill>
                  <a:schemeClr val="tx1"/>
                </a:solidFill>
                <a:latin typeface="Songti SC" panose="02010800040101010101" pitchFamily="2" charset="-122"/>
                <a:ea typeface="Songti SC" panose="02010800040101010101" pitchFamily="2" charset="-122"/>
                <a:cs typeface="Songti SC" panose="02010800040101010101" pitchFamily="2" charset="-122"/>
              </a:rPr>
              <a:t>语言编码器</a:t>
            </a:r>
            <a:endParaRPr kumimoji="1" lang="zh-CN" altLang="en-US" sz="2400" dirty="0">
              <a:solidFill>
                <a:schemeClr val="tx1"/>
              </a:solidFill>
              <a:latin typeface="Songti SC" panose="02010800040101010101" pitchFamily="2" charset="-122"/>
              <a:ea typeface="Songti SC" panose="02010800040101010101" pitchFamily="2" charset="-122"/>
              <a:cs typeface="Songti SC" panose="02010800040101010101" pitchFamily="2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612775" y="3488690"/>
            <a:ext cx="10826750" cy="21183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文本框 11"/>
              <p:cNvSpPr txBox="1"/>
              <p:nvPr/>
            </p:nvSpPr>
            <p:spPr>
              <a:xfrm>
                <a:off x="935355" y="3897630"/>
                <a:ext cx="10365105" cy="409575"/>
              </a:xfrm>
              <a:prstGeom prst="rect">
                <a:avLst/>
              </a:prstGeom>
              <a:noFill/>
            </p:spPr>
            <p:txBody>
              <a:bodyPr wrap="none" rtlCol="0" anchor="t">
                <a:no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𝐶𝑜𝑛𝑣</m:t>
                      </m:r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 </m:t>
                      </m:r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𝐸𝑚𝑏𝑒𝑑𝑑𝑖𝑛𝑔</m:t>
                      </m:r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=</m:t>
                      </m:r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𝐶𝑜𝑛𝑣</m:t>
                      </m:r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1</m:t>
                      </m:r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𝑑</m:t>
                      </m:r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(</m:t>
                      </m:r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𝑋</m:t>
                      </m:r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,</m:t>
                      </m:r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𝑊</m:t>
                      </m:r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,</m:t>
                      </m:r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𝑏</m:t>
                      </m:r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)</m:t>
                      </m:r>
                    </m:oMath>
                  </m:oMathPara>
                </a14:m>
                <a:endParaRPr lang="en-US" altLang="zh-CN" i="1">
                  <a:latin typeface="DejaVu Math TeX Gyre" panose="02000503000000000000" charset="0"/>
                  <a:cs typeface="DejaVu Math TeX Gyre" panose="02000503000000000000" charset="0"/>
                </a:endParaRPr>
              </a:p>
              <a:p>
                <a:pPr algn="l"/>
                <a:endParaRPr lang="en-US" altLang="zh-CN">
                  <a:latin typeface="DejaVu Math TeX Gyre" panose="02000503000000000000" charset="0"/>
                  <a:cs typeface="DejaVu Math TeX Gyre" panose="02000503000000000000" charset="0"/>
                </a:endParaRPr>
              </a:p>
            </p:txBody>
          </p:sp>
        </mc:Choice>
        <mc:Fallback>
          <p:sp>
            <p:nvSpPr>
              <p:cNvPr id="12" name="文本框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355" y="3897630"/>
                <a:ext cx="10365105" cy="409575"/>
              </a:xfrm>
              <a:prstGeom prst="rect">
                <a:avLst/>
              </a:prstGeom>
              <a:blipFill rotWithShape="1">
                <a:blip r:embed="rId4"/>
                <a:stretch>
                  <a:fillRect b="-457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文本框 13"/>
              <p:cNvSpPr txBox="1"/>
              <p:nvPr/>
            </p:nvSpPr>
            <p:spPr>
              <a:xfrm>
                <a:off x="935355" y="4457065"/>
                <a:ext cx="10191750" cy="9220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indent="0" fontAlgn="auto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𝑋</m:t>
                      </m:r>
                    </m:oMath>
                  </m:oMathPara>
                </a14:m>
                <a:r>
                  <a:rPr lang="zh-CN" altLang="en-US">
                    <a:latin typeface="DejaVu Math TeX Gyre" panose="02000503000000000000" charset="0"/>
                    <a:cs typeface="DejaVu Math TeX Gyre" panose="02000503000000000000" charset="0"/>
                    <a:sym typeface="+mn-ea"/>
                  </a:rPr>
                  <a:t>是原始</a:t>
                </a:r>
                <a:r>
                  <a:rPr lang="en-US" altLang="zh-CN">
                    <a:latin typeface="DejaVu Math TeX Gyre" panose="02000503000000000000" charset="0"/>
                    <a:cs typeface="DejaVu Math TeX Gyre" panose="02000503000000000000" charset="0"/>
                    <a:sym typeface="+mn-ea"/>
                  </a:rPr>
                  <a:t>CSI</a:t>
                </a:r>
                <a:r>
                  <a:rPr lang="zh-CN" altLang="en-US">
                    <a:latin typeface="DejaVu Math TeX Gyre" panose="02000503000000000000" charset="0"/>
                    <a:cs typeface="DejaVu Math TeX Gyre" panose="02000503000000000000" charset="0"/>
                    <a:sym typeface="+mn-ea"/>
                  </a:rPr>
                  <a:t>输出</a:t>
                </a:r>
                <a:r>
                  <a:rPr lang="en-US" altLang="zh-CN">
                    <a:latin typeface="DejaVu Math TeX Gyre" panose="02000503000000000000" charset="0"/>
                    <a:cs typeface="DejaVu Math TeX Gyre" panose="02000503000000000000" charset="0"/>
                    <a:sym typeface="+mn-ea"/>
                  </a:rPr>
                  <a:t>，</a:t>
                </a:r>
                <a:r>
                  <a:rPr lang="en-US" altLang="zh-CN" i="1">
                    <a:latin typeface="DejaVu Math TeX Gyre" panose="02000503000000000000" charset="0"/>
                    <a:cs typeface="DejaVu Math TeX Gyre" panose="02000503000000000000" charset="0"/>
                    <a:sym typeface="+mn-ea"/>
                  </a:rPr>
                  <a:t>W</a:t>
                </a:r>
                <a:r>
                  <a:rPr lang="zh-CN" altLang="en-US">
                    <a:latin typeface="DejaVu Math TeX Gyre" panose="02000503000000000000" charset="0"/>
                    <a:cs typeface="DejaVu Math TeX Gyre" panose="02000503000000000000" charset="0"/>
                    <a:sym typeface="+mn-ea"/>
                  </a:rPr>
                  <a:t>是</a:t>
                </a:r>
                <a:r>
                  <a:rPr lang="en-US" altLang="zh-CN">
                    <a:latin typeface="DejaVu Math TeX Gyre" panose="02000503000000000000" charset="0"/>
                    <a:cs typeface="DejaVu Math TeX Gyre" panose="02000503000000000000" charset="0"/>
                    <a:sym typeface="+mn-ea"/>
                  </a:rPr>
                  <a:t>1D</a:t>
                </a:r>
                <a:r>
                  <a:rPr lang="zh-CN" altLang="en-US">
                    <a:latin typeface="DejaVu Math TeX Gyre" panose="02000503000000000000" charset="0"/>
                    <a:cs typeface="DejaVu Math TeX Gyre" panose="02000503000000000000" charset="0"/>
                    <a:sym typeface="+mn-ea"/>
                  </a:rPr>
                  <a:t>卷积核的权重</a:t>
                </a:r>
                <a:r>
                  <a:rPr lang="en-US" altLang="zh-CN">
                    <a:latin typeface="DejaVu Math TeX Gyre" panose="02000503000000000000" charset="0"/>
                    <a:cs typeface="DejaVu Math TeX Gyre" panose="02000503000000000000" charset="0"/>
                    <a:sym typeface="+mn-ea"/>
                  </a:rPr>
                  <a:t>，</a:t>
                </a:r>
                <a:r>
                  <a:rPr lang="en-US" altLang="zh-CN" i="1">
                    <a:latin typeface="DejaVu Math TeX Gyre" panose="02000503000000000000" charset="0"/>
                    <a:cs typeface="DejaVu Math TeX Gyre" panose="02000503000000000000" charset="0"/>
                    <a:sym typeface="+mn-ea"/>
                  </a:rPr>
                  <a:t>b</a:t>
                </a:r>
                <a:r>
                  <a:rPr lang="zh-CN" altLang="en-US">
                    <a:latin typeface="DejaVu Math TeX Gyre" panose="02000503000000000000" charset="0"/>
                    <a:cs typeface="DejaVu Math TeX Gyre" panose="02000503000000000000" charset="0"/>
                    <a:sym typeface="+mn-ea"/>
                  </a:rPr>
                  <a:t>是偏置大小</a:t>
                </a:r>
                <a:r>
                  <a:rPr lang="en-US" altLang="zh-CN">
                    <a:latin typeface="DejaVu Math TeX Gyre" panose="02000503000000000000" charset="0"/>
                    <a:cs typeface="DejaVu Math TeX Gyre" panose="02000503000000000000" charset="0"/>
                    <a:sym typeface="+mn-ea"/>
                  </a:rPr>
                  <a:t>。 1D 卷积嵌入，将</a:t>
                </a:r>
                <a:r>
                  <a:rPr lang="zh-CN" altLang="en-US">
                    <a:latin typeface="DejaVu Math TeX Gyre" panose="02000503000000000000" charset="0"/>
                    <a:cs typeface="DejaVu Math TeX Gyre" panose="02000503000000000000" charset="0"/>
                    <a:sym typeface="+mn-ea"/>
                  </a:rPr>
                  <a:t>原始</a:t>
                </a:r>
                <a:r>
                  <a:rPr lang="en-US" altLang="zh-CN">
                    <a:latin typeface="DejaVu Math TeX Gyre" panose="02000503000000000000" charset="0"/>
                    <a:cs typeface="DejaVu Math TeX Gyre" panose="02000503000000000000" charset="0"/>
                    <a:sym typeface="+mn-ea"/>
                  </a:rPr>
                  <a:t>CSI</a:t>
                </a:r>
                <a:r>
                  <a:rPr lang="zh-CN" altLang="en-US">
                    <a:latin typeface="DejaVu Math TeX Gyre" panose="02000503000000000000" charset="0"/>
                    <a:cs typeface="DejaVu Math TeX Gyre" panose="02000503000000000000" charset="0"/>
                    <a:sym typeface="+mn-ea"/>
                  </a:rPr>
                  <a:t>输入</a:t>
                </a:r>
                <a:r>
                  <a:rPr lang="en-US" altLang="zh-CN">
                    <a:latin typeface="DejaVu Math TeX Gyre" panose="02000503000000000000" charset="0"/>
                    <a:cs typeface="DejaVu Math TeX Gyre" panose="02000503000000000000" charset="0"/>
                    <a:sym typeface="+mn-ea"/>
                  </a:rPr>
                  <a:t>映射到高维</a:t>
                </a:r>
                <a:r>
                  <a:rPr lang="zh-CN" altLang="en-US">
                    <a:latin typeface="DejaVu Math TeX Gyre" panose="02000503000000000000" charset="0"/>
                    <a:cs typeface="DejaVu Math TeX Gyre" panose="02000503000000000000" charset="0"/>
                    <a:sym typeface="+mn-ea"/>
                  </a:rPr>
                  <a:t>的</a:t>
                </a:r>
                <a:r>
                  <a:rPr lang="en-US" altLang="zh-CN">
                    <a:latin typeface="DejaVu Math TeX Gyre" panose="02000503000000000000" charset="0"/>
                    <a:cs typeface="DejaVu Math TeX Gyre" panose="02000503000000000000" charset="0"/>
                    <a:sym typeface="+mn-ea"/>
                  </a:rPr>
                  <a:t>特征空间，</a:t>
                </a:r>
                <a:r>
                  <a:rPr lang="zh-CN" altLang="en-US">
                    <a:latin typeface="DejaVu Math TeX Gyre" panose="02000503000000000000" charset="0"/>
                    <a:cs typeface="DejaVu Math TeX Gyre" panose="02000503000000000000" charset="0"/>
                    <a:sym typeface="+mn-ea"/>
                  </a:rPr>
                  <a:t>更好的表示输入的复杂模式</a:t>
                </a:r>
                <a:r>
                  <a:rPr lang="en-US" altLang="zh-CN">
                    <a:latin typeface="DejaVu Math TeX Gyre" panose="02000503000000000000" charset="0"/>
                    <a:cs typeface="DejaVu Math TeX Gyre" panose="02000503000000000000" charset="0"/>
                    <a:sym typeface="+mn-ea"/>
                  </a:rPr>
                  <a:t>。</a:t>
                </a:r>
                <a:endParaRPr lang="zh-CN" altLang="en-US"/>
              </a:p>
            </p:txBody>
          </p:sp>
        </mc:Choice>
        <mc:Fallback>
          <p:sp>
            <p:nvSpPr>
              <p:cNvPr id="14" name="文本框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355" y="4457065"/>
                <a:ext cx="10191750" cy="922020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对象 4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492760" y="2030095"/>
          <a:ext cx="11198225" cy="32975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r:id="rId1" imgW="6858000" imgH="2019300" progId="Package">
                  <p:embed/>
                </p:oleObj>
              </mc:Choice>
              <mc:Fallback>
                <p:oleObj name="" r:id="rId1" imgW="6858000" imgH="2019300" progId="Package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92760" y="2030095"/>
                        <a:ext cx="11198225" cy="32975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文本占位符 9"/>
          <p:cNvSpPr>
            <a:spLocks noGrp="1"/>
          </p:cNvSpPr>
          <p:nvPr>
            <p:ph type="body" sz="quarter" idx="10"/>
          </p:nvPr>
        </p:nvSpPr>
        <p:spPr>
          <a:xfrm>
            <a:off x="828675" y="0"/>
            <a:ext cx="11353800" cy="855980"/>
          </a:xfrm>
        </p:spPr>
        <p:txBody>
          <a:bodyPr/>
          <a:p>
            <a:pPr algn="l"/>
            <a:r>
              <a:rPr lang="zh-CN" altLang="en-US" dirty="0"/>
              <a:t>模态对齐</a:t>
            </a:r>
            <a:endParaRPr lang="zh-CN" altLang="en-US" dirty="0"/>
          </a:p>
        </p:txBody>
      </p:sp>
      <p:sp>
        <p:nvSpPr>
          <p:cNvPr id="9" name="文本占位符 4"/>
          <p:cNvSpPr txBox="1"/>
          <p:nvPr/>
        </p:nvSpPr>
        <p:spPr>
          <a:xfrm>
            <a:off x="492760" y="855980"/>
            <a:ext cx="11198225" cy="986790"/>
          </a:xfrm>
          <a:prstGeom prst="rect">
            <a:avLst/>
          </a:prstGeom>
          <a:noFill/>
        </p:spPr>
        <p:txBody>
          <a:bodyPr/>
          <a:lstStyle>
            <a:lvl1pPr marL="228600" indent="-22860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Tx/>
              <a:buBlip>
                <a:blip r:embed="rId3"/>
              </a:buBlip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kumimoji="1" lang="en-US" altLang="zh-CN" sz="2400" dirty="0">
                <a:solidFill>
                  <a:schemeClr val="tx1"/>
                </a:solidFill>
                <a:latin typeface="Songti SC" panose="02010800040101010101" pitchFamily="2" charset="-122"/>
                <a:ea typeface="Songti SC" panose="02010800040101010101" pitchFamily="2" charset="-122"/>
                <a:cs typeface="Songti SC" panose="02010800040101010101" pitchFamily="2" charset="-122"/>
              </a:rPr>
              <a:t>CSI</a:t>
            </a:r>
            <a:r>
              <a:rPr kumimoji="1" lang="zh-CN" altLang="en-US" sz="2400" dirty="0">
                <a:solidFill>
                  <a:schemeClr val="tx1"/>
                </a:solidFill>
                <a:latin typeface="Songti SC" panose="02010800040101010101" pitchFamily="2" charset="-122"/>
                <a:ea typeface="Songti SC" panose="02010800040101010101" pitchFamily="2" charset="-122"/>
                <a:cs typeface="Songti SC" panose="02010800040101010101" pitchFamily="2" charset="-122"/>
              </a:rPr>
              <a:t>数据对齐</a:t>
            </a:r>
            <a:r>
              <a:rPr kumimoji="1" lang="zh-CN" altLang="en-US" sz="2400" dirty="0">
                <a:solidFill>
                  <a:schemeClr val="tx1"/>
                </a:solidFill>
                <a:latin typeface="Songti SC" panose="02010800040101010101" pitchFamily="2" charset="-122"/>
                <a:ea typeface="Songti SC" panose="02010800040101010101" pitchFamily="2" charset="-122"/>
                <a:cs typeface="Songti SC" panose="02010800040101010101" pitchFamily="2" charset="-122"/>
              </a:rPr>
              <a:t>语言编码器</a:t>
            </a:r>
            <a:endParaRPr kumimoji="1" lang="zh-CN" altLang="en-US" sz="2400" dirty="0">
              <a:solidFill>
                <a:schemeClr val="tx1"/>
              </a:solidFill>
              <a:latin typeface="Songti SC" panose="02010800040101010101" pitchFamily="2" charset="-122"/>
              <a:ea typeface="Songti SC" panose="02010800040101010101" pitchFamily="2" charset="-122"/>
              <a:cs typeface="Songti SC" panose="02010800040101010101" pitchFamily="2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92760" y="4411345"/>
            <a:ext cx="11198225" cy="11957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9"/>
          <p:cNvSpPr>
            <a:spLocks noGrp="1"/>
          </p:cNvSpPr>
          <p:nvPr>
            <p:ph type="body" sz="quarter" idx="10"/>
          </p:nvPr>
        </p:nvSpPr>
        <p:spPr>
          <a:xfrm>
            <a:off x="828675" y="0"/>
            <a:ext cx="11353800" cy="855980"/>
          </a:xfrm>
        </p:spPr>
        <p:txBody>
          <a:bodyPr/>
          <a:p>
            <a:pPr algn="l"/>
            <a:r>
              <a:rPr lang="zh-CN" altLang="en-US" dirty="0"/>
              <a:t>模态对齐</a:t>
            </a:r>
            <a:endParaRPr lang="zh-CN" altLang="en-US" dirty="0"/>
          </a:p>
        </p:txBody>
      </p:sp>
      <p:sp>
        <p:nvSpPr>
          <p:cNvPr id="9" name="文本占位符 4"/>
          <p:cNvSpPr txBox="1"/>
          <p:nvPr/>
        </p:nvSpPr>
        <p:spPr>
          <a:xfrm>
            <a:off x="492760" y="855980"/>
            <a:ext cx="11198225" cy="986790"/>
          </a:xfrm>
          <a:prstGeom prst="rect">
            <a:avLst/>
          </a:prstGeom>
          <a:noFill/>
        </p:spPr>
        <p:txBody>
          <a:bodyPr/>
          <a:lstStyle>
            <a:lvl1pPr marL="228600" indent="-22860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Tx/>
              <a:buBlip>
                <a:blip r:embed="rId1"/>
              </a:buBlip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kumimoji="1" lang="en-US" altLang="zh-CN" sz="2400" dirty="0">
                <a:solidFill>
                  <a:schemeClr val="tx1"/>
                </a:solidFill>
                <a:latin typeface="Songti SC" panose="02010800040101010101" pitchFamily="2" charset="-122"/>
                <a:ea typeface="Songti SC" panose="02010800040101010101" pitchFamily="2" charset="-122"/>
                <a:cs typeface="Songti SC" panose="02010800040101010101" pitchFamily="2" charset="-122"/>
              </a:rPr>
              <a:t>CSI</a:t>
            </a:r>
            <a:r>
              <a:rPr kumimoji="1" lang="zh-CN" altLang="en-US" sz="2400" dirty="0">
                <a:solidFill>
                  <a:schemeClr val="tx1"/>
                </a:solidFill>
                <a:latin typeface="Songti SC" panose="02010800040101010101" pitchFamily="2" charset="-122"/>
                <a:ea typeface="Songti SC" panose="02010800040101010101" pitchFamily="2" charset="-122"/>
                <a:cs typeface="Songti SC" panose="02010800040101010101" pitchFamily="2" charset="-122"/>
              </a:rPr>
              <a:t>数据对齐</a:t>
            </a:r>
            <a:r>
              <a:rPr kumimoji="1" lang="zh-CN" altLang="en-US" sz="2400" dirty="0">
                <a:solidFill>
                  <a:schemeClr val="tx1"/>
                </a:solidFill>
                <a:latin typeface="Songti SC" panose="02010800040101010101" pitchFamily="2" charset="-122"/>
                <a:ea typeface="Songti SC" panose="02010800040101010101" pitchFamily="2" charset="-122"/>
                <a:cs typeface="Songti SC" panose="02010800040101010101" pitchFamily="2" charset="-122"/>
              </a:rPr>
              <a:t>语言编码器</a:t>
            </a:r>
            <a:endParaRPr kumimoji="1" lang="zh-CN" altLang="en-US" sz="2400" dirty="0">
              <a:solidFill>
                <a:schemeClr val="tx1"/>
              </a:solidFill>
              <a:latin typeface="Songti SC" panose="02010800040101010101" pitchFamily="2" charset="-122"/>
              <a:ea typeface="Songti SC" panose="02010800040101010101" pitchFamily="2" charset="-122"/>
              <a:cs typeface="Songti SC" panose="02010800040101010101" pitchFamily="2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92760" y="4411345"/>
            <a:ext cx="11198225" cy="11957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框 2"/>
              <p:cNvSpPr txBox="1"/>
              <p:nvPr/>
            </p:nvSpPr>
            <p:spPr>
              <a:xfrm>
                <a:off x="923290" y="1772920"/>
                <a:ext cx="10768330" cy="3953510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p>
                <a:pPr indent="0" algn="l" fontAlgn="auto">
                  <a:lnSpc>
                    <a:spcPct val="150000"/>
                  </a:lnSpc>
                </a:pPr>
                <a:r>
                  <a:rPr lang="zh-CN" altLang="en-US">
                    <a:latin typeface="Times New Roman" panose="02020503050405090304" charset="0"/>
                    <a:ea typeface="Songti SC Regular" panose="02010800040101010101" charset="-122"/>
                    <a:cs typeface="Songti SC Regular" panose="02010800040101010101" charset="-122"/>
                  </a:rPr>
                  <a:t>当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DejaVu Math TeX Gyre" panose="02000503000000000000" charset="0"/>
                        <a:ea typeface="Songti SC Regular" panose="02010800040101010101" charset="-122"/>
                        <a:cs typeface="DejaVu Math TeX Gyre" panose="02000503000000000000" charset="0"/>
                      </a:rPr>
                      <m:t>𝑖</m:t>
                    </m:r>
                    <m:r>
                      <a:rPr lang="en-US" altLang="zh-CN" i="1">
                        <a:latin typeface="DejaVu Math TeX Gyre" panose="02000503000000000000" charset="0"/>
                        <a:ea typeface="Songti SC Regular" panose="02010800040101010101" charset="-122"/>
                        <a:cs typeface="DejaVu Math TeX Gyre" panose="02000503000000000000" charset="0"/>
                      </a:rPr>
                      <m:t>≠</m:t>
                    </m:r>
                    <m:r>
                      <a:rPr lang="en-US" altLang="zh-CN" i="1">
                        <a:latin typeface="DejaVu Math TeX Gyre" panose="02000503000000000000" charset="0"/>
                        <a:ea typeface="Songti SC Regular" panose="02010800040101010101" charset="-122"/>
                        <a:cs typeface="DejaVu Math TeX Gyre" panose="02000503000000000000" charset="0"/>
                      </a:rPr>
                      <m:t>𝑗</m:t>
                    </m:r>
                  </m:oMath>
                </a14:m>
                <a:r>
                  <a:rPr lang="zh-CN" altLang="en-US">
                    <a:latin typeface="DejaVu Math TeX Gyre" panose="02000503000000000000" charset="0"/>
                    <a:ea typeface="Songti SC Regular" panose="02010800040101010101" charset="-122"/>
                    <a:cs typeface="DejaVu Math TeX Gyre" panose="02000503000000000000" charset="0"/>
                  </a:rPr>
                  <a:t>时</a:t>
                </a:r>
                <a:r>
                  <a:rPr lang="en-US" altLang="zh-CN">
                    <a:latin typeface="DejaVu Math TeX Gyre" panose="02000503000000000000" charset="0"/>
                    <a:ea typeface="Songti SC Regular" panose="02010800040101010101" charset="-122"/>
                    <a:cs typeface="DejaVu Math TeX Gyre" panose="02000503000000000000" charset="0"/>
                  </a:rPr>
                  <a:t>，</a:t>
                </a:r>
                <a:r>
                  <a:rPr lang="zh-CN" altLang="en-US">
                    <a:latin typeface="Times New Roman" panose="02020503050405090304" charset="0"/>
                    <a:ea typeface="Songti SC Regular" panose="02010800040101010101" charset="-122"/>
                    <a:cs typeface="Songti SC Regular" panose="02010800040101010101" charset="-122"/>
                  </a:rPr>
                  <a:t>定义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DejaVu Math TeX Gyre" panose="02000503000000000000" charset="0"/>
                            <a:ea typeface="Songti SC Regular" panose="02010800040101010101" charset="-122"/>
                            <a:cs typeface="DejaVu Math TeX Gyre" panose="02000503000000000000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DejaVu Math TeX Gyre" panose="02000503000000000000" charset="0"/>
                            <a:ea typeface="宋体" charset="0"/>
                            <a:cs typeface="DejaVu Math TeX Gyre" panose="02000503000000000000" charset="0"/>
                          </a:rPr>
                          <m:t>∆</m:t>
                        </m:r>
                        <m:r>
                          <a:rPr lang="en-US" altLang="zh-CN" i="1">
                            <a:latin typeface="DejaVu Math TeX Gyre" panose="02000503000000000000" charset="0"/>
                            <a:ea typeface="Songti SC Regular" panose="02010800040101010101" charset="-122"/>
                            <a:cs typeface="DejaVu Math TeX Gyre" panose="02000503000000000000" charset="0"/>
                          </a:rPr>
                          <m:t>𝐶𝑆𝐼</m:t>
                        </m:r>
                      </m:e>
                      <m:sub>
                        <m:r>
                          <a:rPr lang="en-US" altLang="zh-CN" i="1">
                            <a:latin typeface="DejaVu Math TeX Gyre" panose="02000503000000000000" charset="0"/>
                            <a:ea typeface="Songti SC Regular" panose="02010800040101010101" charset="-122"/>
                            <a:cs typeface="DejaVu Math TeX Gyre" panose="02000503000000000000" charset="0"/>
                          </a:rPr>
                          <m:t>𝑖</m:t>
                        </m:r>
                        <m:r>
                          <a:rPr lang="en-US" altLang="zh-CN" i="1">
                            <a:latin typeface="DejaVu Math TeX Gyre" panose="02000503000000000000" charset="0"/>
                            <a:ea typeface="宋体" charset="0"/>
                            <a:cs typeface="DejaVu Math TeX Gyre" panose="02000503000000000000" charset="0"/>
                          </a:rPr>
                          <m:t>,</m:t>
                        </m:r>
                        <m:r>
                          <a:rPr lang="en-US" altLang="zh-CN" i="1">
                            <a:latin typeface="DejaVu Math TeX Gyre" panose="02000503000000000000" charset="0"/>
                            <a:ea typeface="Songti SC Regular" panose="02010800040101010101" charset="-122"/>
                            <a:cs typeface="DejaVu Math TeX Gyre" panose="02000503000000000000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zh-CN" altLang="en-US">
                    <a:latin typeface="Times New Roman" panose="02020503050405090304" charset="0"/>
                    <a:ea typeface="Songti SC Regular" panose="02010800040101010101" charset="-122"/>
                    <a:cs typeface="Songti SC Regular" panose="02010800040101010101" charset="-122"/>
                  </a:rPr>
                  <a:t>表示</a:t>
                </a:r>
                <a:r>
                  <a:rPr lang="zh-CN" altLang="en-US" b="1">
                    <a:solidFill>
                      <a:schemeClr val="accent1"/>
                    </a:solidFill>
                    <a:latin typeface="Times New Roman" panose="02020503050405090304" charset="0"/>
                    <a:ea typeface="Songti SC Regular" panose="02010800040101010101" charset="-122"/>
                    <a:cs typeface="Songti SC Regular" panose="02010800040101010101" charset="-122"/>
                  </a:rPr>
                  <a:t>时间步</a:t>
                </a:r>
                <a14:m>
                  <m:oMath xmlns:m="http://schemas.openxmlformats.org/officeDocument/2006/math">
                    <m:r>
                      <a:rPr lang="en-US" altLang="zh-CN" b="1" i="1">
                        <a:solidFill>
                          <a:schemeClr val="accent1"/>
                        </a:solidFill>
                        <a:latin typeface="DejaVu Math TeX Gyre" panose="02000503000000000000" charset="0"/>
                        <a:ea typeface="Songti SC Regular" panose="02010800040101010101" charset="-122"/>
                        <a:cs typeface="DejaVu Math TeX Gyre" panose="02000503000000000000" charset="0"/>
                      </a:rPr>
                      <m:t>𝒋</m:t>
                    </m:r>
                  </m:oMath>
                </a14:m>
                <a:r>
                  <a:rPr lang="zh-CN" altLang="en-US">
                    <a:latin typeface="Times New Roman" panose="02020503050405090304" charset="0"/>
                    <a:ea typeface="Songti SC Regular" panose="02010800040101010101" charset="-122"/>
                    <a:cs typeface="Songti SC Regular" panose="02010800040101010101" charset="-122"/>
                  </a:rPr>
                  <a:t>相对于</a:t>
                </a:r>
                <a:r>
                  <a:rPr lang="zh-CN" altLang="en-US" b="1">
                    <a:solidFill>
                      <a:schemeClr val="accent1"/>
                    </a:solidFill>
                    <a:latin typeface="Times New Roman" panose="02020503050405090304" charset="0"/>
                    <a:ea typeface="Songti SC Bold" panose="02010800040101010101" charset="-122"/>
                    <a:cs typeface="Songti SC Bold" panose="02010800040101010101" charset="-122"/>
                  </a:rPr>
                  <a:t>时间步</a:t>
                </a:r>
                <a14:m>
                  <m:oMath xmlns:m="http://schemas.openxmlformats.org/officeDocument/2006/math">
                    <m:r>
                      <a:rPr lang="en-US" altLang="zh-CN" b="1" i="1">
                        <a:solidFill>
                          <a:schemeClr val="accent1"/>
                        </a:solidFill>
                        <a:latin typeface="DejaVu Math TeX Gyre" panose="02000503000000000000" charset="0"/>
                        <a:ea typeface="Songti SC Regular" panose="02010800040101010101" charset="-122"/>
                        <a:cs typeface="DejaVu Math TeX Gyre" panose="02000503000000000000" charset="0"/>
                      </a:rPr>
                      <m:t>𝒊</m:t>
                    </m:r>
                  </m:oMath>
                </a14:m>
                <a:r>
                  <a:rPr lang="zh-CN" altLang="en-US">
                    <a:latin typeface="Times New Roman" panose="02020503050405090304" charset="0"/>
                    <a:ea typeface="Songti SC Regular" panose="02010800040101010101" charset="-122"/>
                    <a:cs typeface="Songti SC Regular" panose="02010800040101010101" charset="-122"/>
                  </a:rPr>
                  <a:t>的变化情况</a:t>
                </a:r>
                <a:r>
                  <a:rPr lang="en-US" altLang="zh-CN">
                    <a:latin typeface="Times New Roman" panose="02020503050405090304" charset="0"/>
                    <a:ea typeface="Songti SC Regular" panose="02010800040101010101" charset="-122"/>
                    <a:cs typeface="Songti SC Regular" panose="02010800040101010101" charset="-122"/>
                  </a:rPr>
                  <a:t>；</a:t>
                </a:r>
                <a:endParaRPr lang="en-US" altLang="zh-CN">
                  <a:latin typeface="Times New Roman" panose="02020503050405090304" charset="0"/>
                  <a:ea typeface="Songti SC Regular" panose="02010800040101010101" charset="-122"/>
                  <a:cs typeface="Songti SC Regular" panose="02010800040101010101" charset="-122"/>
                </a:endParaRPr>
              </a:p>
              <a:p>
                <a:pPr indent="0" algn="l" fontAlgn="auto">
                  <a:lnSpc>
                    <a:spcPct val="150000"/>
                  </a:lnSpc>
                </a:pPr>
                <a:endParaRPr lang="en-US" altLang="zh-CN">
                  <a:latin typeface="Times New Roman" panose="02020503050405090304" charset="0"/>
                  <a:ea typeface="Songti SC Regular" panose="02010800040101010101" charset="-122"/>
                  <a:cs typeface="Songti SC Regular" panose="02010800040101010101" charset="-122"/>
                </a:endParaRPr>
              </a:p>
              <a:p>
                <a:pPr indent="0" algn="l" fontAlgn="auto">
                  <a:lnSpc>
                    <a:spcPct val="150000"/>
                  </a:lnSpc>
                </a:pPr>
                <a:r>
                  <a:rPr lang="zh-CN" altLang="en-US">
                    <a:latin typeface="Times New Roman" panose="02020503050405090304" charset="0"/>
                    <a:ea typeface="Songti SC Regular" panose="02010800040101010101" charset="-122"/>
                    <a:cs typeface="Songti SC Regular" panose="02010800040101010101" charset="-122"/>
                  </a:rPr>
                  <a:t>如果变化率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DejaVu Math TeX Gyre" panose="02000503000000000000" charset="0"/>
                        <a:ea typeface="Songti SC Regular" panose="02010800040101010101" charset="-122"/>
                        <a:cs typeface="DejaVu Math TeX Gyre" panose="02000503000000000000" charset="0"/>
                      </a:rPr>
                      <m:t>𝜂</m:t>
                    </m:r>
                    <m:r>
                      <a:rPr lang="en-US" altLang="zh-CN" i="1">
                        <a:latin typeface="DejaVu Math TeX Gyre" panose="02000503000000000000" charset="0"/>
                        <a:ea typeface="Songti SC Regular" panose="02010800040101010101" charset="-122"/>
                        <a:cs typeface="DejaVu Math TeX Gyre" panose="02000503000000000000" charset="0"/>
                      </a:rPr>
                      <m:t>=</m:t>
                    </m:r>
                    <m:f>
                      <m:fPr>
                        <m:ctrlPr>
                          <a:rPr lang="en-US" altLang="zh-CN" i="1">
                            <a:latin typeface="DejaVu Math TeX Gyre" panose="02000503000000000000" charset="0"/>
                            <a:ea typeface="Songti SC Regular" panose="02010800040101010101" charset="-122"/>
                            <a:cs typeface="DejaVu Math TeX Gyre" panose="02000503000000000000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i="1">
                                <a:latin typeface="DejaVu Math TeX Gyre" panose="02000503000000000000" charset="0"/>
                                <a:ea typeface="Songti SC Regular" panose="02010800040101010101" charset="-122"/>
                                <a:cs typeface="DejaVu Math TeX Gyre" panose="02000503000000000000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altLang="zh-CN" i="1">
                                    <a:latin typeface="DejaVu Math TeX Gyre" panose="02000503000000000000" charset="0"/>
                                    <a:ea typeface="Songti SC Regular" panose="02010800040101010101" charset="-122"/>
                                    <a:cs typeface="DejaVu Math TeX Gyre" panose="02000503000000000000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DejaVu Math TeX Gyre" panose="02000503000000000000" charset="0"/>
                                        <a:ea typeface="Songti SC Regular" panose="02010800040101010101" charset="-122"/>
                                        <a:cs typeface="DejaVu Math TeX Gyre" panose="02000503000000000000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DejaVu Math TeX Gyre" panose="02000503000000000000" charset="0"/>
                                        <a:ea typeface="宋体" charset="0"/>
                                        <a:cs typeface="DejaVu Math TeX Gyre" panose="02000503000000000000" charset="0"/>
                                      </a:rPr>
                                      <m:t>∆</m:t>
                                    </m:r>
                                    <m:r>
                                      <a:rPr lang="en-US" altLang="zh-CN" i="1">
                                        <a:latin typeface="DejaVu Math TeX Gyre" panose="02000503000000000000" charset="0"/>
                                        <a:ea typeface="Songti SC Regular" panose="02010800040101010101" charset="-122"/>
                                        <a:cs typeface="DejaVu Math TeX Gyre" panose="02000503000000000000" charset="0"/>
                                      </a:rPr>
                                      <m:t>𝐶𝑆𝐼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DejaVu Math TeX Gyre" panose="02000503000000000000" charset="0"/>
                                        <a:ea typeface="Songti SC Regular" panose="02010800040101010101" charset="-122"/>
                                        <a:cs typeface="DejaVu Math TeX Gyre" panose="02000503000000000000" charset="0"/>
                                      </a:rPr>
                                      <m:t>𝑖</m:t>
                                    </m:r>
                                    <m:r>
                                      <a:rPr lang="en-US" altLang="zh-CN" i="1">
                                        <a:latin typeface="DejaVu Math TeX Gyre" panose="02000503000000000000" charset="0"/>
                                        <a:ea typeface="Songti SC Regular" panose="02010800040101010101" charset="-122"/>
                                        <a:cs typeface="DejaVu Math TeX Gyre" panose="02000503000000000000" charset="0"/>
                                      </a:rPr>
                                      <m:t>,</m:t>
                                    </m:r>
                                    <m:r>
                                      <a:rPr lang="en-US" altLang="zh-CN" i="1">
                                        <a:latin typeface="DejaVu Math TeX Gyre" panose="02000503000000000000" charset="0"/>
                                        <a:ea typeface="Songti SC Regular" panose="02010800040101010101" charset="-122"/>
                                        <a:cs typeface="DejaVu Math TeX Gyre" panose="02000503000000000000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a:rPr lang="en-US" altLang="zh-CN" i="1">
                                <a:latin typeface="DejaVu Math TeX Gyre" panose="02000503000000000000" charset="0"/>
                                <a:ea typeface="Songti SC Regular" panose="02010800040101010101" charset="-122"/>
                                <a:cs typeface="DejaVu Math TeX Gyre" panose="02000503000000000000" charset="0"/>
                              </a:rPr>
                              <m:t>𝛽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zh-CN" i="1">
                                <a:latin typeface="DejaVu Math TeX Gyre" panose="02000503000000000000" charset="0"/>
                                <a:ea typeface="Songti SC Regular" panose="02010800040101010101" charset="-122"/>
                                <a:cs typeface="DejaVu Math TeX Gyre" panose="02000503000000000000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altLang="zh-CN" i="1">
                                    <a:latin typeface="DejaVu Math TeX Gyre" panose="02000503000000000000" charset="0"/>
                                    <a:ea typeface="Songti SC Regular" panose="02010800040101010101" charset="-122"/>
                                    <a:cs typeface="DejaVu Math TeX Gyre" panose="02000503000000000000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DejaVu Math TeX Gyre" panose="02000503000000000000" charset="0"/>
                                        <a:ea typeface="Songti SC Regular" panose="02010800040101010101" charset="-122"/>
                                        <a:cs typeface="DejaVu Math TeX Gyre" panose="02000503000000000000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DejaVu Math TeX Gyre" panose="02000503000000000000" charset="0"/>
                                        <a:ea typeface="Songti SC Regular" panose="02010800040101010101" charset="-122"/>
                                        <a:cs typeface="DejaVu Math TeX Gyre" panose="02000503000000000000" charset="0"/>
                                      </a:rPr>
                                      <m:t>𝐶𝑆𝐼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DejaVu Math TeX Gyre" panose="02000503000000000000" charset="0"/>
                                        <a:ea typeface="Songti SC Regular" panose="02010800040101010101" charset="-122"/>
                                        <a:cs typeface="DejaVu Math TeX Gyre" panose="02000503000000000000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a:rPr lang="en-US" altLang="zh-CN" i="1">
                                <a:latin typeface="DejaVu Math TeX Gyre" panose="02000503000000000000" charset="0"/>
                                <a:ea typeface="Songti SC Regular" panose="02010800040101010101" charset="-122"/>
                                <a:cs typeface="DejaVu Math TeX Gyre" panose="02000503000000000000" charset="0"/>
                              </a:rPr>
                              <m:t>𝛽</m:t>
                            </m:r>
                          </m:sub>
                        </m:sSub>
                      </m:den>
                    </m:f>
                    <m:r>
                      <a:rPr lang="en-US" altLang="zh-CN" i="1">
                        <a:latin typeface="DejaVu Math TeX Gyre" panose="02000503000000000000" charset="0"/>
                        <a:ea typeface="Songti SC Regular" panose="02010800040101010101" charset="-122"/>
                        <a:cs typeface="DejaVu Math TeX Gyre" panose="02000503000000000000" charset="0"/>
                      </a:rPr>
                      <m:t>&lt;</m:t>
                    </m:r>
                    <m:sSub>
                      <m:sSubPr>
                        <m:ctrlPr>
                          <a:rPr lang="en-US" altLang="zh-CN" i="1">
                            <a:latin typeface="DejaVu Math TeX Gyre" panose="02000503000000000000" charset="0"/>
                            <a:ea typeface="Songti SC Regular" panose="02010800040101010101" charset="-122"/>
                            <a:cs typeface="DejaVu Math TeX Gyre" panose="02000503000000000000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DejaVu Math TeX Gyre" panose="02000503000000000000" charset="0"/>
                            <a:ea typeface="Songti SC Regular" panose="02010800040101010101" charset="-122"/>
                            <a:cs typeface="DejaVu Math TeX Gyre" panose="02000503000000000000" charset="0"/>
                          </a:rPr>
                          <m:t>𝜂</m:t>
                        </m:r>
                      </m:e>
                      <m:sub>
                        <m:r>
                          <a:rPr lang="en-US" altLang="zh-CN" i="1">
                            <a:latin typeface="DejaVu Math TeX Gyre" panose="02000503000000000000" charset="0"/>
                            <a:ea typeface="Songti SC Regular" panose="02010800040101010101" charset="-122"/>
                            <a:cs typeface="DejaVu Math TeX Gyre" panose="02000503000000000000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zh-CN">
                    <a:latin typeface="Times New Roman" panose="02020503050405090304" charset="0"/>
                    <a:ea typeface="Songti SC Regular" panose="02010800040101010101" charset="-122"/>
                    <a:cs typeface="Songti SC Regular" panose="02010800040101010101" charset="-122"/>
                  </a:rPr>
                  <a:t>，</a:t>
                </a:r>
                <a:r>
                  <a:rPr lang="zh-CN" altLang="en-US">
                    <a:latin typeface="Times New Roman" panose="02020503050405090304" charset="0"/>
                    <a:ea typeface="Songti SC Regular" panose="02010800040101010101" charset="-122"/>
                    <a:cs typeface="Songti SC Regular" panose="02010800040101010101" charset="-122"/>
                  </a:rPr>
                  <a:t>说明</a:t>
                </a:r>
                <a:r>
                  <a:rPr lang="zh-CN" altLang="en-US" b="1">
                    <a:solidFill>
                      <a:schemeClr val="accent1"/>
                    </a:solidFill>
                    <a:latin typeface="Times New Roman" panose="02020503050405090304" charset="0"/>
                    <a:ea typeface="Songti SC Regular" panose="02010800040101010101" charset="-122"/>
                    <a:cs typeface="Songti SC Regular" panose="02010800040101010101" charset="-122"/>
                  </a:rPr>
                  <a:t>时间步</a:t>
                </a:r>
                <a14:m>
                  <m:oMath xmlns:m="http://schemas.openxmlformats.org/officeDocument/2006/math">
                    <m:r>
                      <a:rPr lang="en-US" altLang="zh-CN" b="1" i="1">
                        <a:solidFill>
                          <a:schemeClr val="accent1"/>
                        </a:solidFill>
                        <a:latin typeface="DejaVu Math TeX Gyre" panose="02000503000000000000" charset="0"/>
                        <a:ea typeface="Songti SC Regular" panose="02010800040101010101" charset="-122"/>
                        <a:cs typeface="DejaVu Math TeX Gyre" panose="02000503000000000000" charset="0"/>
                      </a:rPr>
                      <m:t>𝒊</m:t>
                    </m:r>
                  </m:oMath>
                </a14:m>
                <a:r>
                  <a:rPr lang="zh-CN" altLang="en-US">
                    <a:latin typeface="Times New Roman" panose="02020503050405090304" charset="0"/>
                    <a:ea typeface="Songti SC Regular" panose="02010800040101010101" charset="-122"/>
                    <a:cs typeface="Songti SC Regular" panose="02010800040101010101" charset="-122"/>
                  </a:rPr>
                  <a:t>和</a:t>
                </a:r>
                <a:r>
                  <a:rPr lang="zh-CN" altLang="en-US" b="1">
                    <a:solidFill>
                      <a:schemeClr val="accent1"/>
                    </a:solidFill>
                    <a:latin typeface="Times New Roman" panose="02020503050405090304" charset="0"/>
                    <a:ea typeface="Songti SC Regular" panose="02010800040101010101" charset="-122"/>
                    <a:cs typeface="Songti SC Regular" panose="02010800040101010101" charset="-122"/>
                  </a:rPr>
                  <a:t>时间步</a:t>
                </a:r>
                <a14:m>
                  <m:oMath xmlns:m="http://schemas.openxmlformats.org/officeDocument/2006/math">
                    <m:r>
                      <a:rPr lang="en-US" altLang="zh-CN" b="1" i="1">
                        <a:solidFill>
                          <a:schemeClr val="accent1"/>
                        </a:solidFill>
                        <a:latin typeface="DejaVu Math TeX Gyre" panose="02000503000000000000" charset="0"/>
                        <a:ea typeface="Songti SC Regular" panose="02010800040101010101" charset="-122"/>
                        <a:cs typeface="DejaVu Math TeX Gyre" panose="02000503000000000000" charset="0"/>
                      </a:rPr>
                      <m:t>𝒋</m:t>
                    </m:r>
                  </m:oMath>
                </a14:m>
                <a:r>
                  <a:rPr lang="zh-CN" altLang="en-US">
                    <a:latin typeface="Times New Roman" panose="02020503050405090304" charset="0"/>
                    <a:ea typeface="Songti SC Regular" panose="02010800040101010101" charset="-122"/>
                    <a:cs typeface="Songti SC Regular" panose="02010800040101010101" charset="-122"/>
                  </a:rPr>
                  <a:t>具有</a:t>
                </a:r>
                <a:r>
                  <a:rPr lang="zh-CN" altLang="en-US">
                    <a:latin typeface="Times New Roman" panose="02020503050405090304" charset="0"/>
                    <a:ea typeface="Songti SC Regular" panose="02010800040101010101" charset="-122"/>
                    <a:cs typeface="Songti SC Regular" panose="02010800040101010101" charset="-122"/>
                  </a:rPr>
                  <a:t>时间相关性</a:t>
                </a:r>
                <a:r>
                  <a:rPr lang="en-US" altLang="zh-CN">
                    <a:latin typeface="Times New Roman" panose="02020503050405090304" charset="0"/>
                    <a:ea typeface="Songti SC Regular" panose="02010800040101010101" charset="-122"/>
                    <a:cs typeface="Songti SC Regular" panose="02010800040101010101" charset="-122"/>
                  </a:rPr>
                  <a:t>;</a:t>
                </a:r>
                <a:endParaRPr lang="en-US" altLang="zh-CN">
                  <a:latin typeface="Times New Roman" panose="02020503050405090304" charset="0"/>
                  <a:ea typeface="Songti SC Regular" panose="02010800040101010101" charset="-122"/>
                  <a:cs typeface="Songti SC Regular" panose="02010800040101010101" charset="-122"/>
                </a:endParaRPr>
              </a:p>
              <a:p>
                <a:pPr indent="0" algn="l" fontAlgn="auto">
                  <a:lnSpc>
                    <a:spcPct val="150000"/>
                  </a:lnSpc>
                </a:pPr>
                <a:endParaRPr lang="en-US" altLang="zh-CN">
                  <a:latin typeface="Times New Roman" panose="02020503050405090304" charset="0"/>
                  <a:ea typeface="Songti SC Regular" panose="02010800040101010101" charset="-122"/>
                  <a:cs typeface="Songti SC Regular" panose="02010800040101010101" charset="-122"/>
                </a:endParaRPr>
              </a:p>
              <a:p>
                <a:pPr indent="0" algn="l" fontAlgn="auto">
                  <a:lnSpc>
                    <a:spcPct val="150000"/>
                  </a:lnSpc>
                </a:pPr>
                <a:r>
                  <a:rPr lang="zh-CN" altLang="en-US">
                    <a:latin typeface="Times New Roman" panose="02020503050405090304" charset="0"/>
                    <a:ea typeface="Songti SC Regular" panose="02010800040101010101" charset="-122"/>
                    <a:cs typeface="Songti SC Regular" panose="02010800040101010101" charset="-122"/>
                  </a:rPr>
                  <a:t>因此分配相同的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DejaVu Math TeX Gyre" panose="02000503000000000000" charset="0"/>
                        <a:ea typeface="Songti SC Regular" panose="02010800040101010101" charset="-122"/>
                        <a:cs typeface="DejaVu Math TeX Gyre" panose="02000503000000000000" charset="0"/>
                      </a:rPr>
                      <m:t>𝐶𝑜ℎ𝑒𝑟𝑒𝑛𝑐𝑒</m:t>
                    </m:r>
                    <m:r>
                      <a:rPr lang="en-US" altLang="zh-CN" i="1">
                        <a:latin typeface="DejaVu Math TeX Gyre" panose="02000503000000000000" charset="0"/>
                        <a:ea typeface="Songti SC Regular" panose="02010800040101010101" charset="-122"/>
                        <a:cs typeface="DejaVu Math TeX Gyre" panose="02000503000000000000" charset="0"/>
                      </a:rPr>
                      <m:t> </m:t>
                    </m:r>
                    <m:r>
                      <a:rPr lang="en-US" altLang="zh-CN" i="1">
                        <a:latin typeface="DejaVu Math TeX Gyre" panose="02000503000000000000" charset="0"/>
                        <a:ea typeface="Songti SC Regular" panose="02010800040101010101" charset="-122"/>
                        <a:cs typeface="DejaVu Math TeX Gyre" panose="02000503000000000000" charset="0"/>
                      </a:rPr>
                      <m:t>𝑉𝑒𝑐𝑡𝑜𝑟</m:t>
                    </m:r>
                  </m:oMath>
                </a14:m>
                <a:r>
                  <a:rPr lang="zh-CN" altLang="en-US">
                    <a:latin typeface="DejaVu Math TeX Gyre" panose="02000503000000000000" charset="0"/>
                    <a:ea typeface="Songti SC Regular" panose="02010800040101010101" charset="-122"/>
                    <a:cs typeface="DejaVu Math TeX Gyre" panose="02000503000000000000" charset="0"/>
                  </a:rPr>
                  <a:t>，</a:t>
                </a:r>
                <a:endParaRPr lang="zh-CN" altLang="en-US">
                  <a:latin typeface="DejaVu Math TeX Gyre" panose="02000503000000000000" charset="0"/>
                  <a:ea typeface="Songti SC Regular" panose="02010800040101010101" charset="-122"/>
                  <a:cs typeface="DejaVu Math TeX Gyre" panose="02000503000000000000" charset="0"/>
                </a:endParaRPr>
              </a:p>
              <a:p>
                <a:pPr indent="0" algn="l" fontAlgn="auto">
                  <a:lnSpc>
                    <a:spcPct val="150000"/>
                  </a:lnSpc>
                </a:pPr>
                <a:endParaRPr lang="en-US" altLang="zh-CN" i="1">
                  <a:latin typeface="DejaVu Math TeX Gyre" panose="02000503000000000000" charset="0"/>
                  <a:ea typeface="Songti SC Regular" panose="02010800040101010101" charset="-122"/>
                  <a:cs typeface="DejaVu Math TeX Gyre" panose="02000503000000000000" charset="0"/>
                </a:endParaRPr>
              </a:p>
              <a:p>
                <a:pPr indent="0" algn="l" fontAlgn="auto">
                  <a:lnSpc>
                    <a:spcPct val="150000"/>
                  </a:lnSpc>
                </a:pPr>
                <a:r>
                  <a:rPr lang="zh-CN" altLang="en-US">
                    <a:latin typeface="DejaVu Math TeX Gyre" panose="02000503000000000000" charset="0"/>
                    <a:ea typeface="Songti SC Regular" panose="02010800040101010101" charset="-122"/>
                    <a:cs typeface="DejaVu Math TeX Gyre" panose="02000503000000000000" charset="0"/>
                  </a:rPr>
                  <a:t>最后求的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DejaVu Math TeX Gyre" panose="02000503000000000000" charset="0"/>
                        <a:ea typeface="Songti SC Regular" panose="02010800040101010101" charset="-122"/>
                        <a:cs typeface="DejaVu Math TeX Gyre" panose="02000503000000000000" charset="0"/>
                      </a:rPr>
                      <m:t>𝐶𝑜ℎ𝑒𝑟𝑒𝑛𝑐𝑒</m:t>
                    </m:r>
                    <m:r>
                      <a:rPr lang="en-US" altLang="zh-CN" i="1">
                        <a:latin typeface="DejaVu Math TeX Gyre" panose="02000503000000000000" charset="0"/>
                        <a:ea typeface="Songti SC Regular" panose="02010800040101010101" charset="-122"/>
                        <a:cs typeface="DejaVu Math TeX Gyre" panose="02000503000000000000" charset="0"/>
                      </a:rPr>
                      <m:t> </m:t>
                    </m:r>
                    <m:r>
                      <a:rPr lang="en-US" altLang="zh-CN" i="1">
                        <a:latin typeface="DejaVu Math TeX Gyre" panose="02000503000000000000" charset="0"/>
                        <a:ea typeface="Songti SC Regular" panose="02010800040101010101" charset="-122"/>
                        <a:cs typeface="DejaVu Math TeX Gyre" panose="02000503000000000000" charset="0"/>
                      </a:rPr>
                      <m:t>𝐸𝑚𝑏𝑒𝑑𝑑𝑖𝑛𝑔</m:t>
                    </m:r>
                    <m:r>
                      <a:rPr lang="en-US" altLang="zh-CN" i="1">
                        <a:latin typeface="DejaVu Math TeX Gyre" panose="02000503000000000000" charset="0"/>
                        <a:ea typeface="Songti SC Regular" panose="02010800040101010101" charset="-122"/>
                        <a:cs typeface="DejaVu Math TeX Gyre" panose="02000503000000000000" charset="0"/>
                      </a:rPr>
                      <m:t>=</m:t>
                    </m:r>
                    <m:r>
                      <a:rPr lang="en-US" altLang="zh-CN" i="1">
                        <a:latin typeface="DejaVu Math TeX Gyre" panose="02000503000000000000" charset="0"/>
                        <a:ea typeface="Songti SC Regular" panose="02010800040101010101" charset="-122"/>
                        <a:cs typeface="DejaVu Math TeX Gyre" panose="02000503000000000000" charset="0"/>
                      </a:rPr>
                      <m:t>𝐸𝑚𝑏𝑒𝑑𝑑𝑖𝑛𝑔</m:t>
                    </m:r>
                    <m:r>
                      <a:rPr lang="en-US" altLang="zh-CN" i="1">
                        <a:latin typeface="DejaVu Math TeX Gyre" panose="02000503000000000000" charset="0"/>
                        <a:ea typeface="Songti SC Regular" panose="02010800040101010101" charset="-122"/>
                        <a:cs typeface="DejaVu Math TeX Gyre" panose="02000503000000000000" charset="0"/>
                      </a:rPr>
                      <m:t>(</m:t>
                    </m:r>
                    <m:r>
                      <a:rPr lang="en-US" altLang="zh-CN" i="1">
                        <a:latin typeface="DejaVu Math TeX Gyre" panose="02000503000000000000" charset="0"/>
                        <a:ea typeface="Songti SC Regular" panose="02010800040101010101" charset="-122"/>
                        <a:cs typeface="DejaVu Math TeX Gyre" panose="02000503000000000000" charset="0"/>
                      </a:rPr>
                      <m:t>𝐶𝑜ℎ𝑒𝑟𝑒𝑛𝑐𝑒</m:t>
                    </m:r>
                    <m:r>
                      <a:rPr lang="en-US" altLang="zh-CN" i="1">
                        <a:latin typeface="DejaVu Math TeX Gyre" panose="02000503000000000000" charset="0"/>
                        <a:ea typeface="Songti SC Regular" panose="02010800040101010101" charset="-122"/>
                        <a:cs typeface="DejaVu Math TeX Gyre" panose="02000503000000000000" charset="0"/>
                      </a:rPr>
                      <m:t> </m:t>
                    </m:r>
                    <m:r>
                      <a:rPr lang="en-US" altLang="zh-CN" i="1">
                        <a:latin typeface="DejaVu Math TeX Gyre" panose="02000503000000000000" charset="0"/>
                        <a:ea typeface="Songti SC Regular" panose="02010800040101010101" charset="-122"/>
                        <a:cs typeface="DejaVu Math TeX Gyre" panose="02000503000000000000" charset="0"/>
                      </a:rPr>
                      <m:t>𝑉𝑒𝑐𝑡𝑜𝑟</m:t>
                    </m:r>
                    <m:r>
                      <a:rPr lang="en-US" altLang="zh-CN" i="1">
                        <a:latin typeface="DejaVu Math TeX Gyre" panose="02000503000000000000" charset="0"/>
                        <a:ea typeface="Songti SC Regular" panose="02010800040101010101" charset="-122"/>
                        <a:cs typeface="DejaVu Math TeX Gyre" panose="02000503000000000000" charset="0"/>
                      </a:rPr>
                      <m:t>)</m:t>
                    </m:r>
                  </m:oMath>
                </a14:m>
                <a:endParaRPr lang="en-US" altLang="zh-CN" i="1">
                  <a:latin typeface="DejaVu Math TeX Gyre" panose="02000503000000000000" charset="0"/>
                  <a:ea typeface="Songti SC Regular" panose="02010800040101010101" charset="-122"/>
                  <a:cs typeface="DejaVu Math TeX Gyre" panose="02000503000000000000" charset="0"/>
                </a:endParaRPr>
              </a:p>
              <a:p>
                <a:pPr indent="0" algn="l" fontAlgn="auto">
                  <a:lnSpc>
                    <a:spcPct val="150000"/>
                  </a:lnSpc>
                </a:pPr>
                <a:endParaRPr lang="zh-CN" altLang="en-US">
                  <a:latin typeface="Times New Roman" panose="02020503050405090304" charset="0"/>
                  <a:ea typeface="Songti SC Regular" panose="02010800040101010101" charset="-122"/>
                  <a:cs typeface="Songti SC Regular" panose="02010800040101010101" charset="-122"/>
                </a:endParaRPr>
              </a:p>
            </p:txBody>
          </p:sp>
        </mc:Choice>
        <mc:Fallback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290" y="1772920"/>
                <a:ext cx="10768330" cy="395351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对象 4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492760" y="2030095"/>
          <a:ext cx="11198225" cy="32975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r:id="rId1" imgW="6858000" imgH="2019300" progId="Package">
                  <p:embed/>
                </p:oleObj>
              </mc:Choice>
              <mc:Fallback>
                <p:oleObj name="" r:id="rId1" imgW="6858000" imgH="2019300" progId="Package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92760" y="2030095"/>
                        <a:ext cx="11198225" cy="32975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文本占位符 9"/>
          <p:cNvSpPr>
            <a:spLocks noGrp="1"/>
          </p:cNvSpPr>
          <p:nvPr>
            <p:ph type="body" sz="quarter" idx="10"/>
          </p:nvPr>
        </p:nvSpPr>
        <p:spPr>
          <a:xfrm>
            <a:off x="828675" y="0"/>
            <a:ext cx="11353800" cy="855980"/>
          </a:xfrm>
        </p:spPr>
        <p:txBody>
          <a:bodyPr/>
          <a:p>
            <a:pPr algn="l"/>
            <a:r>
              <a:rPr lang="zh-CN" altLang="en-US" dirty="0"/>
              <a:t>模态对齐</a:t>
            </a:r>
            <a:endParaRPr lang="zh-CN" altLang="en-US" dirty="0"/>
          </a:p>
        </p:txBody>
      </p:sp>
      <p:sp>
        <p:nvSpPr>
          <p:cNvPr id="9" name="文本占位符 4"/>
          <p:cNvSpPr txBox="1"/>
          <p:nvPr/>
        </p:nvSpPr>
        <p:spPr>
          <a:xfrm>
            <a:off x="492760" y="855980"/>
            <a:ext cx="11198225" cy="986790"/>
          </a:xfrm>
          <a:prstGeom prst="rect">
            <a:avLst/>
          </a:prstGeom>
          <a:noFill/>
        </p:spPr>
        <p:txBody>
          <a:bodyPr/>
          <a:lstStyle>
            <a:lvl1pPr marL="228600" indent="-22860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Tx/>
              <a:buBlip>
                <a:blip r:embed="rId3"/>
              </a:buBlip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kumimoji="1" lang="en-US" altLang="zh-CN" sz="2400" dirty="0">
                <a:solidFill>
                  <a:schemeClr val="tx1"/>
                </a:solidFill>
                <a:latin typeface="Songti SC" panose="02010800040101010101" pitchFamily="2" charset="-122"/>
                <a:ea typeface="Songti SC" panose="02010800040101010101" pitchFamily="2" charset="-122"/>
                <a:cs typeface="Songti SC" panose="02010800040101010101" pitchFamily="2" charset="-122"/>
              </a:rPr>
              <a:t>CSI</a:t>
            </a:r>
            <a:r>
              <a:rPr kumimoji="1" lang="zh-CN" altLang="en-US" sz="2400" dirty="0">
                <a:solidFill>
                  <a:schemeClr val="tx1"/>
                </a:solidFill>
                <a:latin typeface="Songti SC" panose="02010800040101010101" pitchFamily="2" charset="-122"/>
                <a:ea typeface="Songti SC" panose="02010800040101010101" pitchFamily="2" charset="-122"/>
                <a:cs typeface="Songti SC" panose="02010800040101010101" pitchFamily="2" charset="-122"/>
              </a:rPr>
              <a:t>数据对齐</a:t>
            </a:r>
            <a:r>
              <a:rPr kumimoji="1" lang="zh-CN" altLang="en-US" sz="2400" dirty="0">
                <a:solidFill>
                  <a:schemeClr val="tx1"/>
                </a:solidFill>
                <a:latin typeface="Songti SC" panose="02010800040101010101" pitchFamily="2" charset="-122"/>
                <a:ea typeface="Songti SC" panose="02010800040101010101" pitchFamily="2" charset="-122"/>
                <a:cs typeface="Songti SC" panose="02010800040101010101" pitchFamily="2" charset="-122"/>
              </a:rPr>
              <a:t>语言编码器</a:t>
            </a:r>
            <a:endParaRPr kumimoji="1" lang="zh-CN" altLang="en-US" sz="2400" dirty="0">
              <a:solidFill>
                <a:schemeClr val="tx1"/>
              </a:solidFill>
              <a:latin typeface="Songti SC" panose="02010800040101010101" pitchFamily="2" charset="-122"/>
              <a:ea typeface="Songti SC" panose="02010800040101010101" pitchFamily="2" charset="-122"/>
              <a:cs typeface="Songti SC" panose="02010800040101010101" pitchFamily="2" charset="-122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9"/>
          <p:cNvSpPr>
            <a:spLocks noGrp="1"/>
          </p:cNvSpPr>
          <p:nvPr>
            <p:ph type="body" sz="quarter" idx="10"/>
          </p:nvPr>
        </p:nvSpPr>
        <p:spPr>
          <a:xfrm>
            <a:off x="828675" y="0"/>
            <a:ext cx="11353800" cy="855980"/>
          </a:xfrm>
        </p:spPr>
        <p:txBody>
          <a:bodyPr/>
          <a:p>
            <a:pPr algn="l"/>
            <a:r>
              <a:rPr lang="zh-CN" altLang="en-US" dirty="0"/>
              <a:t>模态对齐</a:t>
            </a:r>
            <a:endParaRPr lang="zh-CN" altLang="en-US" dirty="0"/>
          </a:p>
        </p:txBody>
      </p:sp>
      <p:sp>
        <p:nvSpPr>
          <p:cNvPr id="2" name="文本占位符 4"/>
          <p:cNvSpPr txBox="1"/>
          <p:nvPr/>
        </p:nvSpPr>
        <p:spPr>
          <a:xfrm>
            <a:off x="492760" y="855980"/>
            <a:ext cx="11198225" cy="986790"/>
          </a:xfrm>
          <a:prstGeom prst="rect">
            <a:avLst/>
          </a:prstGeom>
          <a:noFill/>
        </p:spPr>
        <p:txBody>
          <a:bodyPr/>
          <a:lstStyle>
            <a:lvl1pPr marL="228600" indent="-22860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Tx/>
              <a:buBlip>
                <a:blip r:embed="rId1"/>
              </a:buBlip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kumimoji="1" lang="en-US" altLang="zh-CN" sz="2400" dirty="0">
                <a:solidFill>
                  <a:schemeClr val="tx1"/>
                </a:solidFill>
                <a:latin typeface="Songti SC" panose="02010800040101010101" pitchFamily="2" charset="-122"/>
                <a:ea typeface="Songti SC" panose="02010800040101010101" pitchFamily="2" charset="-122"/>
                <a:cs typeface="Songti SC" panose="02010800040101010101" pitchFamily="2" charset="-122"/>
              </a:rPr>
              <a:t>CSI</a:t>
            </a:r>
            <a:r>
              <a:rPr kumimoji="1" lang="zh-CN" altLang="en-US" sz="2400" dirty="0">
                <a:solidFill>
                  <a:schemeClr val="tx1"/>
                </a:solidFill>
                <a:latin typeface="Songti SC" panose="02010800040101010101" pitchFamily="2" charset="-122"/>
                <a:ea typeface="Songti SC" panose="02010800040101010101" pitchFamily="2" charset="-122"/>
                <a:cs typeface="Songti SC" panose="02010800040101010101" pitchFamily="2" charset="-122"/>
              </a:rPr>
              <a:t>数据对齐</a:t>
            </a:r>
            <a:r>
              <a:rPr kumimoji="1" lang="zh-CN" altLang="en-US" sz="2400" dirty="0">
                <a:solidFill>
                  <a:schemeClr val="tx1"/>
                </a:solidFill>
                <a:latin typeface="Songti SC" panose="02010800040101010101" pitchFamily="2" charset="-122"/>
                <a:ea typeface="Songti SC" panose="02010800040101010101" pitchFamily="2" charset="-122"/>
                <a:cs typeface="Songti SC" panose="02010800040101010101" pitchFamily="2" charset="-122"/>
              </a:rPr>
              <a:t>语言编码器</a:t>
            </a:r>
            <a:endParaRPr kumimoji="1" lang="zh-CN" altLang="en-US" sz="2400" dirty="0">
              <a:solidFill>
                <a:schemeClr val="tx1"/>
              </a:solidFill>
              <a:latin typeface="Songti SC" panose="02010800040101010101" pitchFamily="2" charset="-122"/>
              <a:ea typeface="Songti SC" panose="02010800040101010101" pitchFamily="2" charset="-122"/>
              <a:cs typeface="Songti SC" panose="0201080004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497965" y="3071495"/>
            <a:ext cx="4888230" cy="2553335"/>
          </a:xfrm>
          <a:prstGeom prst="rect">
            <a:avLst/>
          </a:prstGeom>
          <a:solidFill>
            <a:schemeClr val="bg2"/>
          </a:solidFill>
        </p:spPr>
        <p:style>
          <a:lnRef idx="0">
            <a:srgbClr val="FFFFFF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t">
            <a:spAutoFit/>
          </a:bodyPr>
          <a:p>
            <a:r>
              <a:rPr lang="zh-CN" altLang="en-US" sz="1600">
                <a:ln/>
                <a:solidFill>
                  <a:schemeClr val="accent3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</a:rPr>
              <a:t>[Task]: </a:t>
            </a:r>
            <a:r>
              <a:rPr lang="zh-CN" altLang="en-US" sz="160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</a:rPr>
              <a:t>Forecast the next {pred_len} steps using past {seq_len} steps. </a:t>
            </a:r>
            <a:r>
              <a:rPr lang="zh-CN" altLang="en-US" sz="1600">
                <a:ln/>
                <a:solidFill>
                  <a:schemeClr val="tx2">
                    <a:lumMod val="75000"/>
                    <a:lumOff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</a:rPr>
              <a:t>[D</a:t>
            </a:r>
            <a:r>
              <a:rPr lang="en-US" altLang="zh-CN" sz="1600">
                <a:ln/>
                <a:solidFill>
                  <a:schemeClr val="tx2">
                    <a:lumMod val="75000"/>
                    <a:lumOff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</a:rPr>
              <a:t>ataset</a:t>
            </a:r>
            <a:r>
              <a:rPr lang="zh-CN" altLang="en-US" sz="1600">
                <a:ln/>
                <a:solidFill>
                  <a:schemeClr val="tx2">
                    <a:lumMod val="75000"/>
                    <a:lumOff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</a:rPr>
              <a:t>]:</a:t>
            </a:r>
            <a:r>
              <a:rPr lang="zh-CN" altLang="en-US" sz="160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</a:rPr>
              <a:t> The measurement scenario for this dataset is </a:t>
            </a:r>
            <a:r>
              <a:rPr lang="zh-CN" altLang="en-US" sz="1600">
                <a:ln/>
                <a:solidFill>
                  <a:schemeClr val="accent5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</a:rPr>
              <a:t>[Statistics]: </a:t>
            </a:r>
            <a:r>
              <a:rPr lang="zh-CN" altLang="en-US" sz="160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</a:rPr>
              <a:t>Input value ranges from &lt;min&gt; to ‹max&gt;, with a median of &lt;median&gt; and an overall &lt;downward&gt; trend, and top k lags are {lags}. </a:t>
            </a:r>
            <a:r>
              <a:rPr lang="zh-CN" altLang="en-US" sz="1600">
                <a:ln/>
                <a:solidFill>
                  <a:schemeClr val="bg2">
                    <a:lumMod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</a:rPr>
              <a:t>[Image]:</a:t>
            </a:r>
            <a:r>
              <a:rPr lang="zh-CN" altLang="en-US" sz="160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</a:rPr>
              <a:t> CSI data is transformed into images using multi-scale convolutional layers and periodic stacking to highlight trends, periodic patterns, and multi-scale features for prediction.</a:t>
            </a:r>
            <a:endParaRPr lang="zh-CN" altLang="en-US" sz="1600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2760" y="1842770"/>
            <a:ext cx="7932420" cy="3937000"/>
          </a:xfrm>
          <a:prstGeom prst="rect">
            <a:avLst/>
          </a:prstGeom>
        </p:spPr>
      </p:pic>
      <p:sp>
        <p:nvSpPr>
          <p:cNvPr id="10" name="文本占位符 9"/>
          <p:cNvSpPr>
            <a:spLocks noGrp="1"/>
          </p:cNvSpPr>
          <p:nvPr>
            <p:ph type="body" sz="quarter" idx="10"/>
          </p:nvPr>
        </p:nvSpPr>
        <p:spPr>
          <a:xfrm>
            <a:off x="828675" y="0"/>
            <a:ext cx="11353800" cy="855980"/>
          </a:xfrm>
        </p:spPr>
        <p:txBody>
          <a:bodyPr/>
          <a:p>
            <a:pPr algn="l"/>
            <a:r>
              <a:rPr lang="zh-CN" altLang="en-US" dirty="0"/>
              <a:t>模态对齐</a:t>
            </a:r>
            <a:endParaRPr lang="zh-CN" altLang="en-US" dirty="0"/>
          </a:p>
        </p:txBody>
      </p:sp>
      <p:sp>
        <p:nvSpPr>
          <p:cNvPr id="22" name="文本占位符 4"/>
          <p:cNvSpPr txBox="1"/>
          <p:nvPr/>
        </p:nvSpPr>
        <p:spPr>
          <a:xfrm>
            <a:off x="492760" y="855980"/>
            <a:ext cx="11198225" cy="986790"/>
          </a:xfrm>
          <a:prstGeom prst="rect">
            <a:avLst/>
          </a:prstGeom>
          <a:noFill/>
        </p:spPr>
        <p:txBody>
          <a:bodyPr/>
          <a:lstStyle>
            <a:lvl1pPr marL="228600" indent="-22860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Tx/>
              <a:buBlip>
                <a:blip r:embed="rId2"/>
              </a:buBlip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kumimoji="1" lang="en-US" altLang="zh-CN" sz="2400" dirty="0">
                <a:solidFill>
                  <a:schemeClr val="tx1"/>
                </a:solidFill>
                <a:latin typeface="Songti SC" panose="02010800040101010101" pitchFamily="2" charset="-122"/>
                <a:ea typeface="Songti SC" panose="02010800040101010101" pitchFamily="2" charset="-122"/>
                <a:cs typeface="Songti SC" panose="02010800040101010101" pitchFamily="2" charset="-122"/>
              </a:rPr>
              <a:t>CSI</a:t>
            </a:r>
            <a:r>
              <a:rPr kumimoji="1" lang="zh-CN" altLang="en-US" sz="2400" dirty="0">
                <a:solidFill>
                  <a:schemeClr val="tx1"/>
                </a:solidFill>
                <a:latin typeface="Songti SC" panose="02010800040101010101" pitchFamily="2" charset="-122"/>
                <a:ea typeface="Songti SC" panose="02010800040101010101" pitchFamily="2" charset="-122"/>
                <a:cs typeface="Songti SC" panose="02010800040101010101" pitchFamily="2" charset="-122"/>
              </a:rPr>
              <a:t>数据对齐视觉编码器</a:t>
            </a:r>
            <a:endParaRPr kumimoji="1" lang="zh-CN" altLang="en-US" sz="2400" dirty="0">
              <a:solidFill>
                <a:schemeClr val="tx1"/>
              </a:solidFill>
              <a:latin typeface="Songti SC" panose="02010800040101010101" pitchFamily="2" charset="-122"/>
              <a:ea typeface="Songti SC" panose="02010800040101010101" pitchFamily="2" charset="-122"/>
              <a:cs typeface="Songti SC" panose="02010800040101010101" pitchFamily="2" charset="-122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11"/>
          <p:cNvSpPr>
            <a:spLocks noGrp="1"/>
          </p:cNvSpPr>
          <p:nvPr>
            <p:ph type="body" sz="quarter" idx="4294967295" hasCustomPrompt="1"/>
          </p:nvPr>
        </p:nvSpPr>
        <p:spPr>
          <a:xfrm>
            <a:off x="5943600" y="1908279"/>
            <a:ext cx="5467350" cy="1638300"/>
          </a:xfrm>
        </p:spPr>
        <p:txBody>
          <a:bodyPr lIns="144000" tIns="144000" rIns="144000" bIns="144000" anchor="ctr" anchorCtr="0">
            <a:normAutofit/>
          </a:bodyPr>
          <a:lstStyle>
            <a:lvl1pPr marL="0" indent="0" algn="ctr">
              <a:lnSpc>
                <a:spcPct val="100000"/>
              </a:lnSpc>
              <a:buNone/>
              <a:defRPr sz="6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计划进度</a:t>
            </a:r>
            <a:endParaRPr lang="zh-CN" alt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235585" y="1035685"/>
            <a:ext cx="11721465" cy="856615"/>
          </a:xfrm>
          <a:prstGeom prst="roundRect">
            <a:avLst/>
          </a:prstGeom>
          <a:solidFill>
            <a:schemeClr val="bg1"/>
          </a:solidFill>
          <a:ln w="12700" cmpd="sng">
            <a:solidFill>
              <a:schemeClr val="accent1">
                <a:shade val="50000"/>
              </a:schemeClr>
            </a:solidFill>
            <a:prstDash val="lgDash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400" b="1">
                <a:solidFill>
                  <a:schemeClr val="tx1"/>
                </a:solidFill>
              </a:rPr>
              <a:t>调研现有信道预测的具体方法</a:t>
            </a:r>
            <a:endParaRPr lang="zh-CN" altLang="en-US" sz="2400" b="1">
              <a:solidFill>
                <a:schemeClr val="tx1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432435" y="1193165"/>
            <a:ext cx="2741930" cy="554355"/>
          </a:xfrm>
          <a:prstGeom prst="rect">
            <a:avLst/>
          </a:prstGeom>
          <a:solidFill>
            <a:schemeClr val="bg1"/>
          </a:solidFill>
          <a:ln w="38100" cap="flat" cmpd="sng">
            <a:solidFill>
              <a:schemeClr val="accent1"/>
            </a:solidFill>
            <a:prstDash val="solid"/>
            <a:miter lim="800000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solidFill>
                  <a:schemeClr val="accent1"/>
                </a:solidFill>
                <a:latin typeface="Arial Bold" panose="020B0604020202090204" charset="0"/>
                <a:cs typeface="Arial Bold" panose="020B0604020202090204" charset="0"/>
              </a:rPr>
              <a:t>2025.11-2026.1</a:t>
            </a:r>
            <a:endParaRPr lang="en-US" altLang="zh-CN" b="1">
              <a:solidFill>
                <a:schemeClr val="accent1"/>
              </a:solidFill>
              <a:latin typeface="Arial Bold" panose="020B0604020202090204" charset="0"/>
              <a:cs typeface="Arial Bold" panose="020B0604020202090204" charset="0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235585" y="2152650"/>
            <a:ext cx="11721465" cy="856615"/>
          </a:xfrm>
          <a:prstGeom prst="roundRect">
            <a:avLst/>
          </a:prstGeom>
          <a:solidFill>
            <a:schemeClr val="bg1"/>
          </a:solidFill>
          <a:ln w="12700" cmpd="sng">
            <a:solidFill>
              <a:schemeClr val="accent1">
                <a:shade val="50000"/>
              </a:schemeClr>
            </a:solidFill>
            <a:prstDash val="lgDash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400" b="1">
                <a:solidFill>
                  <a:schemeClr val="tx1"/>
                </a:solidFill>
              </a:rPr>
              <a:t>分析视觉</a:t>
            </a:r>
            <a:r>
              <a:rPr lang="en-US" altLang="zh-CN" sz="2400" b="1">
                <a:solidFill>
                  <a:schemeClr val="tx1"/>
                </a:solidFill>
              </a:rPr>
              <a:t>-</a:t>
            </a:r>
            <a:r>
              <a:rPr lang="zh-CN" altLang="en-US" sz="2400" b="1">
                <a:solidFill>
                  <a:schemeClr val="tx1"/>
                </a:solidFill>
              </a:rPr>
              <a:t>语言模型的可行性</a:t>
            </a:r>
            <a:endParaRPr lang="zh-CN" altLang="en-US" sz="2400" b="1">
              <a:solidFill>
                <a:schemeClr val="tx1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432435" y="2310130"/>
            <a:ext cx="2741930" cy="554355"/>
          </a:xfrm>
          <a:prstGeom prst="rect">
            <a:avLst/>
          </a:prstGeom>
          <a:solidFill>
            <a:schemeClr val="bg1"/>
          </a:solidFill>
          <a:ln w="38100" cap="flat" cmpd="sng">
            <a:solidFill>
              <a:schemeClr val="accent1"/>
            </a:solidFill>
            <a:prstDash val="solid"/>
            <a:miter lim="800000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solidFill>
                  <a:schemeClr val="accent1"/>
                </a:solidFill>
                <a:latin typeface="Arial Bold" panose="020B0604020202090204" charset="0"/>
                <a:cs typeface="Arial Bold" panose="020B0604020202090204" charset="0"/>
              </a:rPr>
              <a:t>2026.1-2026.3</a:t>
            </a:r>
            <a:endParaRPr lang="en-US" altLang="zh-CN" b="1">
              <a:solidFill>
                <a:schemeClr val="accent1"/>
              </a:solidFill>
              <a:latin typeface="Arial Bold" panose="020B0604020202090204" charset="0"/>
              <a:cs typeface="Arial Bold" panose="020B0604020202090204" charset="0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235585" y="3249930"/>
            <a:ext cx="11721465" cy="856615"/>
          </a:xfrm>
          <a:prstGeom prst="roundRect">
            <a:avLst/>
          </a:prstGeom>
          <a:solidFill>
            <a:schemeClr val="bg1"/>
          </a:solidFill>
          <a:ln w="12700" cmpd="sng">
            <a:solidFill>
              <a:schemeClr val="accent1">
                <a:shade val="50000"/>
              </a:schemeClr>
            </a:solidFill>
            <a:prstDash val="lgDash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400" b="1">
                <a:solidFill>
                  <a:schemeClr val="tx1"/>
                </a:solidFill>
              </a:rPr>
              <a:t>设计模型框架和</a:t>
            </a:r>
            <a:r>
              <a:rPr lang="zh-CN" altLang="en-US" sz="2400" b="1">
                <a:solidFill>
                  <a:schemeClr val="tx1"/>
                </a:solidFill>
              </a:rPr>
              <a:t>模态对齐</a:t>
            </a:r>
            <a:endParaRPr lang="zh-CN" altLang="en-US" sz="2400" b="1">
              <a:solidFill>
                <a:schemeClr val="tx1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432435" y="3407410"/>
            <a:ext cx="2741930" cy="554355"/>
          </a:xfrm>
          <a:prstGeom prst="rect">
            <a:avLst/>
          </a:prstGeom>
          <a:solidFill>
            <a:schemeClr val="bg1"/>
          </a:solidFill>
          <a:ln w="38100" cap="flat" cmpd="sng">
            <a:solidFill>
              <a:schemeClr val="accent1"/>
            </a:solidFill>
            <a:prstDash val="solid"/>
            <a:miter lim="800000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solidFill>
                  <a:schemeClr val="accent1"/>
                </a:solidFill>
                <a:latin typeface="Arial Bold" panose="020B0604020202090204" charset="0"/>
                <a:cs typeface="Arial Bold" panose="020B0604020202090204" charset="0"/>
              </a:rPr>
              <a:t>2026.3-2026.6</a:t>
            </a:r>
            <a:endParaRPr lang="en-US" altLang="zh-CN" b="1">
              <a:solidFill>
                <a:schemeClr val="accent1"/>
              </a:solidFill>
              <a:latin typeface="Arial Bold" panose="020B0604020202090204" charset="0"/>
              <a:cs typeface="Arial Bold" panose="020B0604020202090204" charset="0"/>
            </a:endParaRPr>
          </a:p>
        </p:txBody>
      </p:sp>
      <p:sp>
        <p:nvSpPr>
          <p:cNvPr id="30" name="圆角矩形 29"/>
          <p:cNvSpPr/>
          <p:nvPr/>
        </p:nvSpPr>
        <p:spPr>
          <a:xfrm>
            <a:off x="235585" y="4347210"/>
            <a:ext cx="11721465" cy="856615"/>
          </a:xfrm>
          <a:prstGeom prst="roundRect">
            <a:avLst/>
          </a:prstGeom>
          <a:solidFill>
            <a:schemeClr val="bg1"/>
          </a:solidFill>
          <a:ln w="12700" cmpd="sng">
            <a:solidFill>
              <a:schemeClr val="accent1">
                <a:shade val="50000"/>
              </a:schemeClr>
            </a:solidFill>
            <a:prstDash val="lgDash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400" b="1">
                <a:solidFill>
                  <a:schemeClr val="tx1"/>
                </a:solidFill>
              </a:rPr>
              <a:t>多场景验证</a:t>
            </a:r>
            <a:r>
              <a:rPr lang="zh-CN" altLang="en-US" sz="2400" b="1">
                <a:solidFill>
                  <a:schemeClr val="tx1"/>
                </a:solidFill>
              </a:rPr>
              <a:t>模型泛化能力</a:t>
            </a:r>
            <a:endParaRPr lang="zh-CN" altLang="en-US" sz="2400" b="1">
              <a:solidFill>
                <a:schemeClr val="tx1"/>
              </a:solidFill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432435" y="4504690"/>
            <a:ext cx="2741930" cy="554355"/>
          </a:xfrm>
          <a:prstGeom prst="rect">
            <a:avLst/>
          </a:prstGeom>
          <a:solidFill>
            <a:schemeClr val="bg1"/>
          </a:solidFill>
          <a:ln w="38100" cap="flat" cmpd="sng">
            <a:solidFill>
              <a:schemeClr val="accent1"/>
            </a:solidFill>
            <a:prstDash val="solid"/>
            <a:miter lim="800000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solidFill>
                  <a:schemeClr val="accent1"/>
                </a:solidFill>
                <a:latin typeface="Arial Bold" panose="020B0604020202090204" charset="0"/>
                <a:cs typeface="Arial Bold" panose="020B0604020202090204" charset="0"/>
              </a:rPr>
              <a:t>2026.6-2026.9</a:t>
            </a:r>
            <a:endParaRPr lang="en-US" altLang="zh-CN" b="1">
              <a:solidFill>
                <a:schemeClr val="accent1"/>
              </a:solidFill>
              <a:latin typeface="Arial Bold" panose="020B0604020202090204" charset="0"/>
              <a:cs typeface="Arial Bold" panose="020B0604020202090204" charset="0"/>
            </a:endParaRPr>
          </a:p>
        </p:txBody>
      </p:sp>
      <p:sp>
        <p:nvSpPr>
          <p:cNvPr id="32" name="圆角矩形 31"/>
          <p:cNvSpPr/>
          <p:nvPr/>
        </p:nvSpPr>
        <p:spPr>
          <a:xfrm>
            <a:off x="235585" y="5464175"/>
            <a:ext cx="11721465" cy="856615"/>
          </a:xfrm>
          <a:prstGeom prst="roundRect">
            <a:avLst/>
          </a:prstGeom>
          <a:solidFill>
            <a:schemeClr val="bg1"/>
          </a:solidFill>
          <a:ln w="12700" cmpd="sng">
            <a:solidFill>
              <a:schemeClr val="accent1">
                <a:shade val="50000"/>
              </a:schemeClr>
            </a:solidFill>
            <a:prstDash val="lgDash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400" b="1">
                <a:solidFill>
                  <a:schemeClr val="tx1"/>
                </a:solidFill>
              </a:rPr>
              <a:t>完成论文定稿和毕业答辩</a:t>
            </a:r>
            <a:endParaRPr lang="zh-CN" altLang="en-US" sz="2400" b="1">
              <a:solidFill>
                <a:schemeClr val="tx1"/>
              </a:solidFill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432435" y="5621655"/>
            <a:ext cx="2741930" cy="554355"/>
          </a:xfrm>
          <a:prstGeom prst="rect">
            <a:avLst/>
          </a:prstGeom>
          <a:solidFill>
            <a:schemeClr val="bg1"/>
          </a:solidFill>
          <a:ln w="38100" cap="flat" cmpd="sng">
            <a:solidFill>
              <a:schemeClr val="accent1"/>
            </a:solidFill>
            <a:prstDash val="solid"/>
            <a:miter lim="800000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solidFill>
                  <a:schemeClr val="accent1"/>
                </a:solidFill>
                <a:latin typeface="Arial Bold" panose="020B0604020202090204" charset="0"/>
                <a:cs typeface="Arial Bold" panose="020B0604020202090204" charset="0"/>
              </a:rPr>
              <a:t>2026.9-2026.12</a:t>
            </a:r>
            <a:endParaRPr lang="en-US" altLang="zh-CN" b="1">
              <a:solidFill>
                <a:schemeClr val="accent1"/>
              </a:solidFill>
              <a:latin typeface="Arial Bold" panose="020B0604020202090204" charset="0"/>
              <a:cs typeface="Arial Bold" panose="020B0604020202090204" charset="0"/>
            </a:endParaRPr>
          </a:p>
        </p:txBody>
      </p:sp>
      <p:sp>
        <p:nvSpPr>
          <p:cNvPr id="34" name="下箭头 33"/>
          <p:cNvSpPr/>
          <p:nvPr/>
        </p:nvSpPr>
        <p:spPr>
          <a:xfrm>
            <a:off x="5846445" y="1828800"/>
            <a:ext cx="500380" cy="400050"/>
          </a:xfrm>
          <a:prstGeom prst="downArrow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5" name="下箭头 34"/>
          <p:cNvSpPr/>
          <p:nvPr/>
        </p:nvSpPr>
        <p:spPr>
          <a:xfrm>
            <a:off x="5846445" y="2909570"/>
            <a:ext cx="500380" cy="400050"/>
          </a:xfrm>
          <a:prstGeom prst="downArrow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6" name="下箭头 35"/>
          <p:cNvSpPr/>
          <p:nvPr/>
        </p:nvSpPr>
        <p:spPr>
          <a:xfrm>
            <a:off x="5846445" y="4026535"/>
            <a:ext cx="500380" cy="400050"/>
          </a:xfrm>
          <a:prstGeom prst="downArrow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7" name="下箭头 36"/>
          <p:cNvSpPr/>
          <p:nvPr/>
        </p:nvSpPr>
        <p:spPr>
          <a:xfrm>
            <a:off x="5846445" y="5143500"/>
            <a:ext cx="500380" cy="400050"/>
          </a:xfrm>
          <a:prstGeom prst="downArrow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9" name="文本占位符 2"/>
          <p:cNvSpPr>
            <a:spLocks noGrp="1"/>
          </p:cNvSpPr>
          <p:nvPr/>
        </p:nvSpPr>
        <p:spPr>
          <a:xfrm>
            <a:off x="828675" y="0"/>
            <a:ext cx="11353800" cy="855980"/>
          </a:xfrm>
          <a:prstGeom prst="rect">
            <a:avLst/>
          </a:prstGeom>
        </p:spPr>
        <p:txBody>
          <a:bodyPr vert="horz" lIns="144000" tIns="144000" rIns="144000" bIns="144000" rtlCol="0" anchor="ctr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None/>
              <a:defRPr sz="3600" b="1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dirty="0"/>
              <a:t>计划</a:t>
            </a:r>
            <a:r>
              <a:rPr lang="zh-CN" altLang="en-US" dirty="0"/>
              <a:t>进度</a:t>
            </a:r>
            <a:endParaRPr lang="zh-CN" alt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910975" y="1360031"/>
            <a:ext cx="697345" cy="697345"/>
          </a:xfrm>
          <a:prstGeom prst="rect">
            <a:avLst/>
          </a:prstGeom>
          <a:noFill/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chemeClr val="accent6"/>
                </a:solidFill>
                <a:latin typeface="+mn-ea"/>
              </a:rPr>
              <a:t>1</a:t>
            </a:r>
            <a:endParaRPr lang="zh-CN" altLang="en-US" sz="3200" dirty="0">
              <a:solidFill>
                <a:schemeClr val="accent6"/>
              </a:solidFill>
              <a:latin typeface="+mn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910974" y="2502731"/>
            <a:ext cx="697345" cy="697345"/>
          </a:xfrm>
          <a:prstGeom prst="rect">
            <a:avLst/>
          </a:prstGeom>
          <a:noFill/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chemeClr val="accent6"/>
                </a:solidFill>
                <a:latin typeface="+mn-ea"/>
              </a:rPr>
              <a:t>2</a:t>
            </a:r>
            <a:endParaRPr lang="zh-CN" altLang="en-US" sz="3200" dirty="0">
              <a:solidFill>
                <a:schemeClr val="accent6"/>
              </a:solidFill>
              <a:latin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910973" y="4788131"/>
            <a:ext cx="697345" cy="697345"/>
          </a:xfrm>
          <a:prstGeom prst="rect">
            <a:avLst/>
          </a:prstGeom>
          <a:noFill/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chemeClr val="accent6"/>
                </a:solidFill>
                <a:latin typeface="+mn-ea"/>
              </a:rPr>
              <a:t>4</a:t>
            </a:r>
            <a:endParaRPr lang="zh-CN" altLang="en-US" sz="3200" dirty="0">
              <a:solidFill>
                <a:schemeClr val="accent6"/>
              </a:solidFill>
              <a:latin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910974" y="3645431"/>
            <a:ext cx="697345" cy="697345"/>
          </a:xfrm>
          <a:prstGeom prst="rect">
            <a:avLst/>
          </a:prstGeom>
          <a:noFill/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chemeClr val="accent6"/>
                </a:solidFill>
                <a:latin typeface="+mn-ea"/>
              </a:rPr>
              <a:t>3</a:t>
            </a:r>
            <a:endParaRPr lang="zh-CN" altLang="en-US" sz="3200" dirty="0">
              <a:solidFill>
                <a:schemeClr val="accent6"/>
              </a:solidFill>
              <a:latin typeface="+mn-e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815215" y="1360031"/>
            <a:ext cx="5523345" cy="697345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3200" b="1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研究背景</a:t>
            </a:r>
            <a:endParaRPr lang="zh-CN" altLang="en-US" sz="3200" b="1" dirty="0">
              <a:solidFill>
                <a:schemeClr val="bg2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815214" y="2502731"/>
            <a:ext cx="5523345" cy="697345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3200" b="1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研究</a:t>
            </a:r>
            <a:r>
              <a:rPr lang="zh-CN" altLang="en-US" sz="3200" b="1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现状</a:t>
            </a:r>
            <a:endParaRPr lang="zh-CN" altLang="en-US" sz="3200" b="1" dirty="0">
              <a:solidFill>
                <a:schemeClr val="bg2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815215" y="3645431"/>
            <a:ext cx="5523345" cy="697345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3200" b="1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研究</a:t>
            </a:r>
            <a:r>
              <a:rPr lang="zh-CN" altLang="en-US" sz="3200" b="1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内容</a:t>
            </a:r>
            <a:endParaRPr lang="zh-CN" altLang="en-US" sz="3200" b="1" dirty="0">
              <a:solidFill>
                <a:schemeClr val="bg2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815214" y="4788131"/>
            <a:ext cx="5523345" cy="697345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3200" b="1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计划进度</a:t>
            </a:r>
            <a:endParaRPr lang="zh-CN" altLang="en-US" sz="3200" b="1" dirty="0">
              <a:solidFill>
                <a:schemeClr val="bg2">
                  <a:lumMod val="50000"/>
                </a:schemeClr>
              </a:solidFill>
              <a:latin typeface="+mn-e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/>
          <p:cNvSpPr txBox="1"/>
          <p:nvPr/>
        </p:nvSpPr>
        <p:spPr>
          <a:xfrm>
            <a:off x="0" y="1572999"/>
            <a:ext cx="12192000" cy="1332761"/>
          </a:xfrm>
          <a:prstGeom prst="rect">
            <a:avLst/>
          </a:prstGeom>
          <a:effectLst>
            <a:reflection blurRad="6350" stA="50000" endA="300" endPos="55000" dir="5400000" sy="-100000" algn="bl" rotWithShape="0"/>
          </a:effectLst>
        </p:spPr>
        <p:txBody>
          <a:bodyPr vert="horz" lIns="144000" tIns="144000" rIns="144000" bIns="144000" rtlCol="0" anchor="ctr" anchorCtr="0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90204" pitchFamily="34" charset="0"/>
              <a:buNone/>
              <a:defRPr sz="6000" b="1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9600" spc="300" dirty="0"/>
              <a:t>谢谢</a:t>
            </a:r>
            <a:r>
              <a:rPr lang="zh-CN" altLang="en-US" sz="9600" spc="300" dirty="0"/>
              <a:t>大家</a:t>
            </a:r>
            <a:endParaRPr lang="zh-CN" altLang="en-US" sz="9600" spc="3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11"/>
          <p:cNvSpPr>
            <a:spLocks noGrp="1"/>
          </p:cNvSpPr>
          <p:nvPr>
            <p:ph type="body" sz="quarter" idx="4294967295" hasCustomPrompt="1"/>
          </p:nvPr>
        </p:nvSpPr>
        <p:spPr>
          <a:xfrm>
            <a:off x="5943600" y="1908279"/>
            <a:ext cx="5467350" cy="1638300"/>
          </a:xfrm>
        </p:spPr>
        <p:txBody>
          <a:bodyPr lIns="144000" tIns="144000" rIns="144000" bIns="144000" anchor="ctr" anchorCtr="0">
            <a:normAutofit/>
          </a:bodyPr>
          <a:lstStyle>
            <a:lvl1pPr marL="0" indent="0" algn="ctr">
              <a:lnSpc>
                <a:spcPct val="100000"/>
              </a:lnSpc>
              <a:buNone/>
              <a:defRPr sz="6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研究背景</a:t>
            </a:r>
            <a:endParaRPr lang="zh-CN" alt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828675" y="0"/>
            <a:ext cx="11353800" cy="855980"/>
          </a:xfrm>
        </p:spPr>
        <p:txBody>
          <a:bodyPr/>
          <a:lstStyle/>
          <a:p>
            <a:pPr algn="l"/>
            <a:r>
              <a:rPr lang="zh-CN" altLang="en-US" dirty="0"/>
              <a:t>无线通信的飞速发展与</a:t>
            </a:r>
            <a:r>
              <a:rPr lang="zh-CN" altLang="en-US" dirty="0"/>
              <a:t>趋势</a:t>
            </a:r>
            <a:endParaRPr lang="zh-CN" altLang="en-US" dirty="0"/>
          </a:p>
        </p:txBody>
      </p:sp>
      <p:sp>
        <p:nvSpPr>
          <p:cNvPr id="9" name="文本占位符 4"/>
          <p:cNvSpPr txBox="1"/>
          <p:nvPr/>
        </p:nvSpPr>
        <p:spPr>
          <a:xfrm>
            <a:off x="492760" y="1031875"/>
            <a:ext cx="11198225" cy="567055"/>
          </a:xfrm>
          <a:prstGeom prst="rect">
            <a:avLst/>
          </a:prstGeom>
          <a:noFill/>
        </p:spPr>
        <p:txBody>
          <a:bodyPr/>
          <a:lstStyle>
            <a:lvl1pPr marL="228600" indent="-22860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Tx/>
              <a:buBlip>
                <a:blip r:embed="rId1"/>
              </a:buBlip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sz="2400" dirty="0">
                <a:solidFill>
                  <a:schemeClr val="tx1"/>
                </a:solidFill>
                <a:latin typeface="Songti SC" panose="02010800040101010101" pitchFamily="2" charset="-122"/>
                <a:ea typeface="Songti SC" panose="02010800040101010101" pitchFamily="2" charset="-122"/>
              </a:rPr>
              <a:t>随着无线通信规模的</a:t>
            </a:r>
            <a:r>
              <a:rPr kumimoji="1" sz="2400" b="1" dirty="0">
                <a:solidFill>
                  <a:schemeClr val="accent1"/>
                </a:solidFill>
                <a:latin typeface="Songti SC Bold" panose="02010800040101010101" charset="-122"/>
                <a:ea typeface="Songti SC Bold" panose="02010800040101010101" charset="-122"/>
              </a:rPr>
              <a:t>指数级</a:t>
            </a:r>
            <a:r>
              <a:rPr kumimoji="1" sz="2400" dirty="0">
                <a:solidFill>
                  <a:schemeClr val="tx1"/>
                </a:solidFill>
                <a:latin typeface="Songti SC" panose="02010800040101010101" pitchFamily="2" charset="-122"/>
                <a:ea typeface="Songti SC" panose="02010800040101010101" pitchFamily="2" charset="-122"/>
              </a:rPr>
              <a:t>增长，</a:t>
            </a:r>
            <a:r>
              <a:rPr kumimoji="1" sz="2400" b="1" dirty="0">
                <a:solidFill>
                  <a:schemeClr val="accent1"/>
                </a:solidFill>
                <a:latin typeface="Songti SC Bold" panose="02010800040101010101" charset="-122"/>
                <a:ea typeface="Songti SC Bold" panose="02010800040101010101" charset="-122"/>
              </a:rPr>
              <a:t>精确</a:t>
            </a:r>
            <a:r>
              <a:rPr kumimoji="1" sz="2400" b="1" dirty="0">
                <a:solidFill>
                  <a:schemeClr val="accent1"/>
                </a:solidFill>
                <a:latin typeface="Songti SC Bold" panose="02010800040101010101" charset="-122"/>
                <a:ea typeface="Songti SC Bold" panose="02010800040101010101" charset="-122"/>
                <a:sym typeface="+mn-ea"/>
              </a:rPr>
              <a:t>预测</a:t>
            </a:r>
            <a:r>
              <a:rPr kumimoji="1" sz="2400" b="1" dirty="0">
                <a:solidFill>
                  <a:schemeClr val="accent1"/>
                </a:solidFill>
                <a:latin typeface="Songti SC Bold" panose="02010800040101010101" charset="-122"/>
                <a:ea typeface="Songti SC Bold" panose="02010800040101010101" charset="-122"/>
              </a:rPr>
              <a:t>信道</a:t>
            </a:r>
            <a:r>
              <a:rPr kumimoji="1" sz="2400" dirty="0">
                <a:solidFill>
                  <a:schemeClr val="tx1"/>
                </a:solidFill>
                <a:latin typeface="Songti SC" panose="02010800040101010101" pitchFamily="2" charset="-122"/>
                <a:ea typeface="Songti SC" panose="02010800040101010101" pitchFamily="2" charset="-122"/>
              </a:rPr>
              <a:t>成为亟待解决的问题</a:t>
            </a:r>
            <a:r>
              <a:rPr kumimoji="1" lang="en-US" sz="2400" dirty="0">
                <a:solidFill>
                  <a:schemeClr val="tx1"/>
                </a:solidFill>
                <a:latin typeface="Songti SC" panose="02010800040101010101" pitchFamily="2" charset="-122"/>
                <a:ea typeface="Songti SC" panose="02010800040101010101" pitchFamily="2" charset="-122"/>
              </a:rPr>
              <a:t>。</a:t>
            </a:r>
            <a:endParaRPr kumimoji="1" lang="en-US" sz="2400" dirty="0">
              <a:solidFill>
                <a:schemeClr val="tx1"/>
              </a:solidFill>
              <a:latin typeface="Songti SC" panose="02010800040101010101" pitchFamily="2" charset="-122"/>
              <a:ea typeface="Songti SC" panose="02010800040101010101" pitchFamily="2" charset="-122"/>
            </a:endParaRPr>
          </a:p>
        </p:txBody>
      </p:sp>
      <p:pic>
        <p:nvPicPr>
          <p:cNvPr id="12" name="图片 11" descr="无线通信的发展"/>
          <p:cNvPicPr>
            <a:picLocks noChangeAspect="1"/>
          </p:cNvPicPr>
          <p:nvPr/>
        </p:nvPicPr>
        <p:blipFill>
          <a:blip r:embed="rId2"/>
          <a:srcRect b="4740"/>
          <a:stretch>
            <a:fillRect/>
          </a:stretch>
        </p:blipFill>
        <p:spPr>
          <a:xfrm>
            <a:off x="828675" y="1774825"/>
            <a:ext cx="6273800" cy="4060190"/>
          </a:xfrm>
          <a:prstGeom prst="rect">
            <a:avLst/>
          </a:prstGeom>
        </p:spPr>
      </p:pic>
      <p:pic>
        <p:nvPicPr>
          <p:cNvPr id="17" name="图片 16" descr="动态性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2475" y="2347595"/>
            <a:ext cx="4189730" cy="3103880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3484245" y="5835015"/>
            <a:ext cx="9626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高速率</a:t>
            </a:r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8613775" y="5819140"/>
            <a:ext cx="11671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高动态性</a:t>
            </a:r>
            <a:endParaRPr lang="zh-CN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2"/>
          <p:cNvSpPr>
            <a:spLocks noGrp="1"/>
          </p:cNvSpPr>
          <p:nvPr/>
        </p:nvSpPr>
        <p:spPr>
          <a:xfrm>
            <a:off x="828675" y="0"/>
            <a:ext cx="11353800" cy="855980"/>
          </a:xfrm>
          <a:prstGeom prst="rect">
            <a:avLst/>
          </a:prstGeom>
        </p:spPr>
        <p:txBody>
          <a:bodyPr vert="horz" lIns="144000" tIns="144000" rIns="144000" bIns="144000" rtlCol="0" anchor="ctr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None/>
              <a:defRPr sz="3600" b="1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zh-CN" altLang="en-US" dirty="0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828675" y="0"/>
            <a:ext cx="11353800" cy="855980"/>
          </a:xfrm>
        </p:spPr>
        <p:txBody>
          <a:bodyPr/>
          <a:lstStyle/>
          <a:p>
            <a:pPr algn="l"/>
            <a:r>
              <a:rPr lang="zh-CN" altLang="en-US" dirty="0"/>
              <a:t>信道预测</a:t>
            </a:r>
            <a:endParaRPr lang="zh-CN" altLang="en-US" dirty="0"/>
          </a:p>
        </p:txBody>
      </p:sp>
      <p:cxnSp>
        <p:nvCxnSpPr>
          <p:cNvPr id="13" name="直接箭头连接符 12"/>
          <p:cNvCxnSpPr/>
          <p:nvPr/>
        </p:nvCxnSpPr>
        <p:spPr>
          <a:xfrm>
            <a:off x="1821180" y="1875790"/>
            <a:ext cx="0" cy="277304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/>
          <p:nvPr/>
        </p:nvCxnSpPr>
        <p:spPr>
          <a:xfrm>
            <a:off x="1816735" y="1885315"/>
            <a:ext cx="3473450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grpSp>
        <p:nvGrpSpPr>
          <p:cNvPr id="17" name="组合 16"/>
          <p:cNvGrpSpPr/>
          <p:nvPr/>
        </p:nvGrpSpPr>
        <p:grpSpPr>
          <a:xfrm>
            <a:off x="1914525" y="1990725"/>
            <a:ext cx="3095625" cy="2315845"/>
            <a:chOff x="1534" y="3999"/>
            <a:chExt cx="4875" cy="3647"/>
          </a:xfrm>
        </p:grpSpPr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1"/>
            <a:srcRect l="10028" t="10257" r="9997" b="10012"/>
            <a:stretch>
              <a:fillRect/>
            </a:stretch>
          </p:blipFill>
          <p:spPr>
            <a:xfrm>
              <a:off x="1534" y="3999"/>
              <a:ext cx="4875" cy="3647"/>
            </a:xfrm>
            <a:prstGeom prst="rect">
              <a:avLst/>
            </a:prstGeom>
          </p:spPr>
        </p:pic>
        <p:sp>
          <p:nvSpPr>
            <p:cNvPr id="15" name="矩形 14"/>
            <p:cNvSpPr/>
            <p:nvPr/>
          </p:nvSpPr>
          <p:spPr>
            <a:xfrm>
              <a:off x="5194" y="3999"/>
              <a:ext cx="1215" cy="3645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0"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18" name="文本框 17"/>
          <p:cNvSpPr txBox="1"/>
          <p:nvPr/>
        </p:nvSpPr>
        <p:spPr>
          <a:xfrm rot="16200000">
            <a:off x="1211580" y="3805555"/>
            <a:ext cx="925830" cy="2927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200"/>
              <a:t>frequency</a:t>
            </a:r>
            <a:endParaRPr lang="en-US" altLang="zh-CN" sz="1200"/>
          </a:p>
        </p:txBody>
      </p:sp>
      <p:sp>
        <p:nvSpPr>
          <p:cNvPr id="19" name="文本框 18"/>
          <p:cNvSpPr txBox="1"/>
          <p:nvPr/>
        </p:nvSpPr>
        <p:spPr>
          <a:xfrm>
            <a:off x="4730115" y="1592580"/>
            <a:ext cx="560070" cy="2927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200"/>
              <a:t>time</a:t>
            </a:r>
            <a:endParaRPr lang="en-US" altLang="zh-CN" sz="1200"/>
          </a:p>
        </p:txBody>
      </p:sp>
      <p:cxnSp>
        <p:nvCxnSpPr>
          <p:cNvPr id="21" name="直接箭头连接符 20"/>
          <p:cNvCxnSpPr/>
          <p:nvPr/>
        </p:nvCxnSpPr>
        <p:spPr>
          <a:xfrm>
            <a:off x="7086600" y="1887855"/>
            <a:ext cx="3473450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23" name="图片 22"/>
          <p:cNvPicPr>
            <a:picLocks noChangeAspect="1"/>
          </p:cNvPicPr>
          <p:nvPr/>
        </p:nvPicPr>
        <p:blipFill>
          <a:blip r:embed="rId1"/>
          <a:srcRect l="10028" t="10257" r="9997" b="10012"/>
          <a:stretch>
            <a:fillRect/>
          </a:stretch>
        </p:blipFill>
        <p:spPr>
          <a:xfrm>
            <a:off x="7179945" y="1995170"/>
            <a:ext cx="3095625" cy="2315845"/>
          </a:xfrm>
          <a:prstGeom prst="rect">
            <a:avLst/>
          </a:prstGeom>
        </p:spPr>
      </p:pic>
      <p:sp>
        <p:nvSpPr>
          <p:cNvPr id="25" name="文本框 24"/>
          <p:cNvSpPr txBox="1"/>
          <p:nvPr/>
        </p:nvSpPr>
        <p:spPr>
          <a:xfrm rot="16200000">
            <a:off x="6477000" y="3805555"/>
            <a:ext cx="925830" cy="2927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200"/>
              <a:t>frequency</a:t>
            </a:r>
            <a:endParaRPr lang="en-US" altLang="zh-CN" sz="1200"/>
          </a:p>
        </p:txBody>
      </p:sp>
      <p:sp>
        <p:nvSpPr>
          <p:cNvPr id="26" name="文本框 25"/>
          <p:cNvSpPr txBox="1"/>
          <p:nvPr/>
        </p:nvSpPr>
        <p:spPr>
          <a:xfrm>
            <a:off x="9999980" y="1595120"/>
            <a:ext cx="560070" cy="2927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200"/>
              <a:t>time</a:t>
            </a:r>
            <a:endParaRPr lang="en-US" altLang="zh-CN" sz="1200"/>
          </a:p>
        </p:txBody>
      </p:sp>
      <p:sp>
        <p:nvSpPr>
          <p:cNvPr id="27" name="右箭头 26"/>
          <p:cNvSpPr/>
          <p:nvPr/>
        </p:nvSpPr>
        <p:spPr>
          <a:xfrm>
            <a:off x="5373370" y="3014980"/>
            <a:ext cx="1444625" cy="827405"/>
          </a:xfrm>
          <a:prstGeom prst="rightArrow">
            <a:avLst/>
          </a:prstGeom>
          <a:solidFill>
            <a:srgbClr val="A6A6A6">
              <a:alpha val="50000"/>
            </a:srgb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i="1">
                <a:solidFill>
                  <a:schemeClr val="tx1"/>
                </a:solidFill>
                <a:latin typeface="DejaVu Math TeX Gyre" panose="02000503000000000000" charset="0"/>
                <a:cs typeface="DejaVu Math TeX Gyre" panose="02000503000000000000" charset="0"/>
              </a:rPr>
              <a:t>F（·）</a:t>
            </a:r>
            <a:endParaRPr lang="en-US" altLang="zh-CN" i="1">
              <a:solidFill>
                <a:schemeClr val="tx1"/>
              </a:solidFill>
              <a:latin typeface="DejaVu Math TeX Gyre" panose="02000503000000000000" charset="0"/>
              <a:cs typeface="DejaVu Math TeX Gyre" panose="02000503000000000000" charset="0"/>
            </a:endParaRPr>
          </a:p>
        </p:txBody>
      </p:sp>
      <p:sp>
        <p:nvSpPr>
          <p:cNvPr id="28" name="文本占位符 4"/>
          <p:cNvSpPr txBox="1"/>
          <p:nvPr/>
        </p:nvSpPr>
        <p:spPr>
          <a:xfrm>
            <a:off x="411480" y="5184775"/>
            <a:ext cx="11198225" cy="567055"/>
          </a:xfrm>
          <a:prstGeom prst="rect">
            <a:avLst/>
          </a:prstGeom>
          <a:noFill/>
        </p:spPr>
        <p:txBody>
          <a:bodyPr/>
          <a:lstStyle>
            <a:lvl1pPr marL="228600" indent="-22860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Tx/>
              <a:buBlip>
                <a:blip r:embed="rId2"/>
              </a:buBlip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zh-CN" sz="2400" dirty="0">
                <a:solidFill>
                  <a:schemeClr val="tx1"/>
                </a:solidFill>
                <a:latin typeface="Songti SC" panose="02010800040101010101" pitchFamily="2" charset="-122"/>
                <a:ea typeface="Songti SC" panose="02010800040101010101" pitchFamily="2" charset="-122"/>
              </a:rPr>
              <a:t>基于</a:t>
            </a:r>
            <a:r>
              <a:rPr kumimoji="1" sz="2400" b="1" dirty="0">
                <a:solidFill>
                  <a:schemeClr val="accent1"/>
                </a:solidFill>
                <a:latin typeface="Songti SC Bold" panose="02010800040101010101" charset="-122"/>
                <a:ea typeface="Songti SC Bold" panose="02010800040101010101" charset="-122"/>
              </a:rPr>
              <a:t>历史</a:t>
            </a:r>
            <a:r>
              <a:rPr kumimoji="1" sz="2400" b="1" dirty="0">
                <a:solidFill>
                  <a:schemeClr val="tx1"/>
                </a:solidFill>
                <a:latin typeface="Songti SC Bold" panose="02010800040101010101" charset="-122"/>
                <a:ea typeface="Songti SC Bold" panose="02010800040101010101" charset="-122"/>
              </a:rPr>
              <a:t>或</a:t>
            </a:r>
            <a:r>
              <a:rPr kumimoji="1" sz="2400" b="1" dirty="0">
                <a:solidFill>
                  <a:schemeClr val="accent1"/>
                </a:solidFill>
                <a:latin typeface="Songti SC Bold" panose="02010800040101010101" charset="-122"/>
                <a:ea typeface="Songti SC Bold" panose="02010800040101010101" charset="-122"/>
              </a:rPr>
              <a:t>观测</a:t>
            </a:r>
            <a:r>
              <a:rPr kumimoji="1" sz="2400" dirty="0">
                <a:solidFill>
                  <a:schemeClr val="tx1"/>
                </a:solidFill>
                <a:latin typeface="Songti SC" panose="02010800040101010101" pitchFamily="2" charset="-122"/>
                <a:ea typeface="Songti SC" panose="02010800040101010101" pitchFamily="2" charset="-122"/>
              </a:rPr>
              <a:t>信道信息，</a:t>
            </a:r>
            <a:r>
              <a:rPr kumimoji="1" lang="zh-CN" sz="2400" dirty="0">
                <a:solidFill>
                  <a:schemeClr val="tx1"/>
                </a:solidFill>
                <a:latin typeface="Songti SC" panose="02010800040101010101" pitchFamily="2" charset="-122"/>
                <a:ea typeface="Songti SC" panose="02010800040101010101" pitchFamily="2" charset="-122"/>
              </a:rPr>
              <a:t>对</a:t>
            </a:r>
            <a:r>
              <a:rPr kumimoji="1" sz="2400" dirty="0">
                <a:solidFill>
                  <a:schemeClr val="accent1"/>
                </a:solidFill>
                <a:latin typeface="Songti SC" panose="02010800040101010101" pitchFamily="2" charset="-122"/>
                <a:ea typeface="Songti SC" panose="02010800040101010101" pitchFamily="2" charset="-122"/>
              </a:rPr>
              <a:t>未来</a:t>
            </a:r>
            <a:r>
              <a:rPr kumimoji="1" sz="2400" dirty="0">
                <a:solidFill>
                  <a:schemeClr val="tx1"/>
                </a:solidFill>
                <a:latin typeface="Songti SC" panose="02010800040101010101" pitchFamily="2" charset="-122"/>
                <a:ea typeface="Songti SC" panose="02010800040101010101" pitchFamily="2" charset="-122"/>
              </a:rPr>
              <a:t>信道状态</a:t>
            </a:r>
            <a:r>
              <a:rPr kumimoji="1" lang="zh-CN" sz="2400" dirty="0">
                <a:solidFill>
                  <a:schemeClr val="tx1"/>
                </a:solidFill>
                <a:latin typeface="Songti SC" panose="02010800040101010101" pitchFamily="2" charset="-122"/>
                <a:ea typeface="Songti SC" panose="02010800040101010101" pitchFamily="2" charset="-122"/>
              </a:rPr>
              <a:t>进行预测</a:t>
            </a:r>
            <a:r>
              <a:rPr kumimoji="1" sz="2400" dirty="0">
                <a:solidFill>
                  <a:schemeClr val="tx1"/>
                </a:solidFill>
                <a:latin typeface="Songti SC" panose="02010800040101010101" pitchFamily="2" charset="-122"/>
                <a:ea typeface="Songti SC" panose="02010800040101010101" pitchFamily="2" charset="-122"/>
              </a:rPr>
              <a:t>。</a:t>
            </a:r>
            <a:endParaRPr kumimoji="1" lang="en-US" sz="2400" dirty="0">
              <a:solidFill>
                <a:schemeClr val="tx1"/>
              </a:solidFill>
              <a:latin typeface="Songti SC" panose="02010800040101010101" pitchFamily="2" charset="-122"/>
              <a:ea typeface="Songti SC" panose="02010800040101010101" pitchFamily="2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2212975" y="4467860"/>
            <a:ext cx="16986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历史信道状态</a:t>
            </a:r>
            <a:endParaRPr lang="zh-CN" altLang="en-US"/>
          </a:p>
        </p:txBody>
      </p:sp>
      <p:sp>
        <p:nvSpPr>
          <p:cNvPr id="30" name="文本框 29"/>
          <p:cNvSpPr txBox="1"/>
          <p:nvPr/>
        </p:nvSpPr>
        <p:spPr>
          <a:xfrm>
            <a:off x="7766050" y="4467860"/>
            <a:ext cx="1923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预测后信道</a:t>
            </a:r>
            <a:r>
              <a:rPr lang="zh-CN" altLang="en-US"/>
              <a:t>状态</a:t>
            </a:r>
            <a:endParaRPr lang="zh-CN" altLang="en-US"/>
          </a:p>
        </p:txBody>
      </p:sp>
      <p:cxnSp>
        <p:nvCxnSpPr>
          <p:cNvPr id="31" name="直接连接符 30"/>
          <p:cNvCxnSpPr/>
          <p:nvPr/>
        </p:nvCxnSpPr>
        <p:spPr>
          <a:xfrm>
            <a:off x="4238625" y="4297045"/>
            <a:ext cx="0" cy="357505"/>
          </a:xfrm>
          <a:prstGeom prst="line">
            <a:avLst/>
          </a:prstGeom>
          <a:ln w="15875" cmpd="sng">
            <a:solidFill>
              <a:schemeClr val="tx1"/>
            </a:solidFill>
            <a:prstDash val="lg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2" name="直接箭头连接符 31"/>
          <p:cNvCxnSpPr/>
          <p:nvPr/>
        </p:nvCxnSpPr>
        <p:spPr>
          <a:xfrm>
            <a:off x="1941195" y="4458970"/>
            <a:ext cx="2298065" cy="0"/>
          </a:xfrm>
          <a:prstGeom prst="straightConnector1">
            <a:avLst/>
          </a:prstGeom>
          <a:ln w="12700"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1920240" y="4297045"/>
            <a:ext cx="0" cy="318770"/>
          </a:xfrm>
          <a:prstGeom prst="line">
            <a:avLst/>
          </a:prstGeom>
          <a:ln w="15875" cmpd="sng">
            <a:solidFill>
              <a:schemeClr val="tx1"/>
            </a:solidFill>
            <a:prstDash val="lg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4" name="直接箭头连接符 33"/>
          <p:cNvCxnSpPr/>
          <p:nvPr/>
        </p:nvCxnSpPr>
        <p:spPr>
          <a:xfrm>
            <a:off x="7091680" y="1875790"/>
            <a:ext cx="0" cy="277304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11"/>
          <p:cNvSpPr>
            <a:spLocks noGrp="1"/>
          </p:cNvSpPr>
          <p:nvPr>
            <p:ph type="body" sz="quarter" idx="4294967295" hasCustomPrompt="1"/>
          </p:nvPr>
        </p:nvSpPr>
        <p:spPr>
          <a:xfrm>
            <a:off x="5943600" y="1908279"/>
            <a:ext cx="5467350" cy="1638300"/>
          </a:xfrm>
        </p:spPr>
        <p:txBody>
          <a:bodyPr lIns="144000" tIns="144000" rIns="144000" bIns="144000" anchor="ctr" anchorCtr="0">
            <a:normAutofit/>
          </a:bodyPr>
          <a:lstStyle>
            <a:lvl1pPr marL="0" indent="0" algn="ctr">
              <a:lnSpc>
                <a:spcPct val="100000"/>
              </a:lnSpc>
              <a:buNone/>
              <a:defRPr sz="6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研究</a:t>
            </a:r>
            <a:r>
              <a:rPr lang="zh-CN" altLang="en-US" dirty="0"/>
              <a:t>现状</a:t>
            </a:r>
            <a:endParaRPr lang="zh-CN" alt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4783455" y="1963420"/>
            <a:ext cx="7033895" cy="4491990"/>
          </a:xfrm>
          <a:prstGeom prst="rect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0"/>
          </p:nvPr>
        </p:nvSpPr>
        <p:spPr>
          <a:xfrm>
            <a:off x="828675" y="0"/>
            <a:ext cx="11353800" cy="855980"/>
          </a:xfrm>
        </p:spPr>
        <p:txBody>
          <a:bodyPr/>
          <a:p>
            <a:pPr algn="l"/>
            <a:r>
              <a:rPr lang="zh-CN" altLang="en-US" dirty="0"/>
              <a:t>研究现状</a:t>
            </a:r>
            <a:endParaRPr lang="zh-CN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434340" y="1965960"/>
            <a:ext cx="3561080" cy="4491990"/>
          </a:xfrm>
          <a:prstGeom prst="rect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右箭头 12"/>
          <p:cNvSpPr/>
          <p:nvPr/>
        </p:nvSpPr>
        <p:spPr>
          <a:xfrm>
            <a:off x="4184650" y="3654425"/>
            <a:ext cx="409575" cy="640715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414020" y="1953895"/>
            <a:ext cx="3600000" cy="566420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400"/>
              <a:t>传统方法</a:t>
            </a:r>
            <a:endParaRPr lang="zh-CN" altLang="en-US" sz="2400"/>
          </a:p>
        </p:txBody>
      </p:sp>
      <p:sp>
        <p:nvSpPr>
          <p:cNvPr id="17" name="文本框 16"/>
          <p:cNvSpPr txBox="1"/>
          <p:nvPr/>
        </p:nvSpPr>
        <p:spPr>
          <a:xfrm>
            <a:off x="781685" y="5716905"/>
            <a:ext cx="2861945" cy="505321"/>
          </a:xfrm>
          <a:prstGeom prst="roundRect">
            <a:avLst/>
          </a:prstGeom>
          <a:solidFill>
            <a:schemeClr val="tx2">
              <a:lumMod val="10000"/>
              <a:lumOff val="90000"/>
            </a:schemeClr>
          </a:solidFill>
          <a:ln w="25400" cmpd="sng">
            <a:solidFill>
              <a:schemeClr val="accent1">
                <a:shade val="50000"/>
                <a:alpha val="96000"/>
              </a:schemeClr>
            </a:solidFill>
            <a:prstDash val="solid"/>
          </a:ln>
        </p:spPr>
        <p:style>
          <a:lnRef idx="0">
            <a:srgbClr val="FFFFFF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p>
            <a:pPr algn="ctr"/>
            <a:r>
              <a:rPr lang="zh-CN" altLang="en-US" sz="2400">
                <a:solidFill>
                  <a:schemeClr val="accent1"/>
                </a:solidFill>
              </a:rPr>
              <a:t>自回归模型预测器</a:t>
            </a:r>
            <a:endParaRPr lang="zh-CN" altLang="en-US" sz="2400">
              <a:solidFill>
                <a:schemeClr val="accent1"/>
              </a:solidFill>
            </a:endParaRPr>
          </a:p>
        </p:txBody>
      </p:sp>
      <p:sp>
        <p:nvSpPr>
          <p:cNvPr id="22" name="文本占位符 4"/>
          <p:cNvSpPr txBox="1"/>
          <p:nvPr/>
        </p:nvSpPr>
        <p:spPr>
          <a:xfrm>
            <a:off x="492760" y="855980"/>
            <a:ext cx="11198225" cy="986790"/>
          </a:xfrm>
          <a:prstGeom prst="rect">
            <a:avLst/>
          </a:prstGeom>
          <a:noFill/>
        </p:spPr>
        <p:txBody>
          <a:bodyPr/>
          <a:lstStyle>
            <a:lvl1pPr marL="228600" indent="-22860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Tx/>
              <a:buBlip>
                <a:blip r:embed="rId1"/>
              </a:buBlip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kumimoji="1" lang="zh-CN" altLang="en-US" sz="2400" dirty="0">
                <a:solidFill>
                  <a:schemeClr val="tx1"/>
                </a:solidFill>
                <a:latin typeface="Songti SC Bold" panose="02010800040101010101" charset="-122"/>
                <a:ea typeface="Songti SC Bold" panose="02010800040101010101" charset="-122"/>
              </a:rPr>
              <a:t>在简单场景下</a:t>
            </a:r>
            <a:r>
              <a:rPr kumimoji="1" lang="en-US" altLang="zh-CN" sz="2400" dirty="0">
                <a:solidFill>
                  <a:schemeClr val="tx1"/>
                </a:solidFill>
                <a:latin typeface="Songti SC Bold" panose="02010800040101010101" charset="-122"/>
                <a:ea typeface="Songti SC Bold" panose="02010800040101010101" charset="-122"/>
              </a:rPr>
              <a:t>，</a:t>
            </a:r>
            <a:r>
              <a:rPr kumimoji="1" lang="en-US" sz="2400" dirty="0">
                <a:solidFill>
                  <a:schemeClr val="tx1"/>
                </a:solidFill>
                <a:latin typeface="Songti SC Bold" panose="02010800040101010101" charset="-122"/>
                <a:ea typeface="Songti SC Bold" panose="02010800040101010101" charset="-122"/>
              </a:rPr>
              <a:t>传统方法</a:t>
            </a:r>
            <a:r>
              <a:rPr kumimoji="1" lang="zh-CN" altLang="en-US" sz="2400" dirty="0">
                <a:solidFill>
                  <a:schemeClr val="tx1"/>
                </a:solidFill>
                <a:latin typeface="Songti SC Bold" panose="02010800040101010101" charset="-122"/>
                <a:ea typeface="Songti SC Bold" panose="02010800040101010101" charset="-122"/>
              </a:rPr>
              <a:t>和</a:t>
            </a:r>
            <a:r>
              <a:rPr kumimoji="1" lang="en-US" sz="2400" dirty="0">
                <a:solidFill>
                  <a:schemeClr val="tx1"/>
                </a:solidFill>
                <a:latin typeface="Songti SC" panose="02010800040101010101" pitchFamily="2" charset="-122"/>
                <a:ea typeface="Songti SC" panose="02010800040101010101" pitchFamily="2" charset="-122"/>
              </a:rPr>
              <a:t>深度学习</a:t>
            </a:r>
            <a:r>
              <a:rPr kumimoji="1" lang="zh-CN" altLang="en-US" sz="2400" dirty="0">
                <a:solidFill>
                  <a:schemeClr val="tx1"/>
                </a:solidFill>
                <a:latin typeface="Songti SC" panose="02010800040101010101" pitchFamily="2" charset="-122"/>
                <a:ea typeface="Songti SC" panose="02010800040101010101" pitchFamily="2" charset="-122"/>
              </a:rPr>
              <a:t>能够有效预测出未来信道</a:t>
            </a:r>
            <a:r>
              <a:rPr kumimoji="1" lang="en-US" altLang="zh-CN" sz="2400" dirty="0">
                <a:solidFill>
                  <a:schemeClr val="tx1"/>
                </a:solidFill>
                <a:latin typeface="Songti SC" panose="02010800040101010101" pitchFamily="2" charset="-122"/>
                <a:ea typeface="Songti SC" panose="02010800040101010101" pitchFamily="2" charset="-122"/>
              </a:rPr>
              <a:t>，</a:t>
            </a:r>
            <a:r>
              <a:rPr kumimoji="1" lang="zh-CN" altLang="en-US" sz="2400" dirty="0">
                <a:solidFill>
                  <a:schemeClr val="tx1"/>
                </a:solidFill>
                <a:latin typeface="Songti SC" panose="02010800040101010101" pitchFamily="2" charset="-122"/>
                <a:ea typeface="Songti SC" panose="02010800040101010101" pitchFamily="2" charset="-122"/>
              </a:rPr>
              <a:t>但基于特定环境数据集的建模</a:t>
            </a:r>
            <a:r>
              <a:rPr kumimoji="1" lang="zh-CN" altLang="en-US" sz="2400" b="1" dirty="0">
                <a:solidFill>
                  <a:schemeClr val="accent1"/>
                </a:solidFill>
                <a:latin typeface="Songti SC Bold" panose="02010800040101010101" charset="-122"/>
                <a:ea typeface="Songti SC Bold" panose="02010800040101010101" charset="-122"/>
              </a:rPr>
              <a:t>难以泛化</a:t>
            </a:r>
            <a:r>
              <a:rPr kumimoji="1" lang="zh-CN" altLang="en-US" sz="2400" dirty="0">
                <a:solidFill>
                  <a:schemeClr val="tx1"/>
                </a:solidFill>
                <a:latin typeface="Songti SC" panose="02010800040101010101" pitchFamily="2" charset="-122"/>
                <a:ea typeface="Songti SC" panose="02010800040101010101" pitchFamily="2" charset="-122"/>
              </a:rPr>
              <a:t>到实际复杂场景中</a:t>
            </a:r>
            <a:r>
              <a:rPr kumimoji="1" lang="en-US" altLang="zh-CN" sz="2400" dirty="0">
                <a:solidFill>
                  <a:schemeClr val="tx1"/>
                </a:solidFill>
                <a:latin typeface="Songti SC" panose="02010800040101010101" pitchFamily="2" charset="-122"/>
                <a:ea typeface="Songti SC" panose="02010800040101010101" pitchFamily="2" charset="-122"/>
              </a:rPr>
              <a:t>。</a:t>
            </a:r>
            <a:endParaRPr kumimoji="1" lang="en-US" altLang="zh-CN" sz="2400" dirty="0">
              <a:solidFill>
                <a:schemeClr val="tx1"/>
              </a:solidFill>
              <a:latin typeface="Songti SC" panose="02010800040101010101" pitchFamily="2" charset="-122"/>
              <a:ea typeface="Songti SC" panose="02010800040101010101" pitchFamily="2" charset="-122"/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2700" y="2574290"/>
            <a:ext cx="4812665" cy="1335405"/>
          </a:xfrm>
          <a:prstGeom prst="rect">
            <a:avLst/>
          </a:prstGeom>
        </p:spPr>
      </p:pic>
      <p:sp>
        <p:nvSpPr>
          <p:cNvPr id="24" name="矩形 23"/>
          <p:cNvSpPr/>
          <p:nvPr/>
        </p:nvSpPr>
        <p:spPr>
          <a:xfrm>
            <a:off x="4773295" y="1962785"/>
            <a:ext cx="7056000" cy="566420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400"/>
              <a:t>深度学习</a:t>
            </a:r>
            <a:endParaRPr lang="zh-CN" altLang="en-US" sz="240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文本框 24"/>
              <p:cNvSpPr txBox="1"/>
              <p:nvPr/>
            </p:nvSpPr>
            <p:spPr>
              <a:xfrm>
                <a:off x="588645" y="3029585"/>
                <a:ext cx="3338195" cy="23069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14:m>
                  <m:oMath xmlns:m="http://schemas.openxmlformats.org/officeDocument/2006/math"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𝐴𝑅</m:t>
                    </m:r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(</m:t>
                    </m:r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𝑝</m:t>
                    </m:r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)</m:t>
                    </m:r>
                  </m:oMath>
                </a14:m>
                <a:r>
                  <a:rPr lang="en-US" altLang="zh-CN"/>
                  <a:t>：</a:t>
                </a:r>
                <a:r>
                  <a:rPr lang="zh-CN" altLang="en-US"/>
                  <a:t>通过过去</a:t>
                </a:r>
                <a14:m>
                  <m:oMath xmlns:m="http://schemas.openxmlformats.org/officeDocument/2006/math">
                    <m:r>
                      <a:rPr lang="en-US" altLang="zh-CN" b="1" i="1">
                        <a:solidFill>
                          <a:schemeClr val="accent1"/>
                        </a:solidFill>
                        <a:latin typeface="DejaVu Math TeX Gyre" panose="02000503000000000000" charset="0"/>
                        <a:cs typeface="DejaVu Math TeX Gyre" panose="02000503000000000000" charset="0"/>
                      </a:rPr>
                      <m:t>𝒑</m:t>
                    </m:r>
                  </m:oMath>
                </a14:m>
                <a:r>
                  <a:rPr lang="zh-CN" altLang="en-US">
                    <a:sym typeface="+mn-ea"/>
                  </a:rPr>
                  <a:t>个</a:t>
                </a:r>
                <a:r>
                  <a:rPr lang="zh-CN" altLang="en-US"/>
                  <a:t>时刻的序列值</a:t>
                </a:r>
                <a:r>
                  <a:rPr lang="zh-CN" altLang="en-US" b="1">
                    <a:solidFill>
                      <a:schemeClr val="accent1"/>
                    </a:solidFill>
                  </a:rPr>
                  <a:t>线性组合</a:t>
                </a:r>
                <a:r>
                  <a:rPr lang="zh-CN" altLang="en-US"/>
                  <a:t>来预测当前值</a:t>
                </a:r>
                <a:endParaRPr lang="zh-CN" altLang="en-US"/>
              </a:p>
              <a:p>
                <a:endParaRPr lang="en-US" altLang="zh-CN" i="1">
                  <a:latin typeface="DejaVu Math TeX Gyre" panose="02000503000000000000" charset="0"/>
                  <a:cs typeface="DejaVu Math TeX Gyre" panose="02000503000000000000" charset="0"/>
                </a:endParaRPr>
              </a:p>
              <a:p>
                <a:endParaRPr lang="en-US" altLang="zh-CN" i="1">
                  <a:latin typeface="DejaVu Math TeX Gyre" panose="02000503000000000000" charset="0"/>
                  <a:cs typeface="DejaVu Math TeX Gyre" panose="02000503000000000000" charset="0"/>
                </a:endParaRPr>
              </a:p>
              <a:p>
                <a:endParaRPr lang="en-US" altLang="zh-CN" i="1">
                  <a:latin typeface="DejaVu Math TeX Gyre" panose="02000503000000000000" charset="0"/>
                  <a:cs typeface="DejaVu Math TeX Gyre" panose="02000503000000000000" charset="0"/>
                </a:endParaRPr>
              </a:p>
              <a:p>
                <a:endParaRPr lang="en-US" altLang="zh-CN" i="1">
                  <a:latin typeface="DejaVu Math TeX Gyre" panose="02000503000000000000" charset="0"/>
                  <a:cs typeface="DejaVu Math TeX Gyre" panose="02000503000000000000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𝑎</m:t>
                        </m:r>
                      </m:e>
                      <m:sub>
                        <m: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zh-CN" altLang="en-US">
                    <a:latin typeface="DejaVu Math TeX Gyre" panose="02000503000000000000" charset="0"/>
                    <a:cs typeface="DejaVu Math TeX Gyre" panose="02000503000000000000" charset="0"/>
                  </a:rPr>
                  <a:t>是</a:t>
                </a:r>
                <a:r>
                  <a:rPr lang="en-US" altLang="zh-CN">
                    <a:latin typeface="DejaVu Math TeX Gyre" panose="02000503000000000000" charset="0"/>
                    <a:cs typeface="DejaVu Math TeX Gyre" panose="02000503000000000000" charset="0"/>
                  </a:rPr>
                  <a:t>AR</a:t>
                </a:r>
                <a:r>
                  <a:rPr lang="zh-CN" altLang="en-US">
                    <a:latin typeface="DejaVu Math TeX Gyre" panose="02000503000000000000" charset="0"/>
                    <a:cs typeface="DejaVu Math TeX Gyre" panose="02000503000000000000" charset="0"/>
                  </a:rPr>
                  <a:t>模型系数</a:t>
                </a:r>
                <a:r>
                  <a:rPr lang="en-US" altLang="zh-CN">
                    <a:latin typeface="DejaVu Math TeX Gyre" panose="02000503000000000000" charset="0"/>
                    <a:cs typeface="DejaVu Math TeX Gyre" panose="02000503000000000000" charset="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𝑤</m:t>
                    </m:r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[</m:t>
                    </m:r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𝑛</m:t>
                    </m:r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]</m:t>
                    </m:r>
                  </m:oMath>
                </a14:m>
                <a:r>
                  <a:rPr lang="zh-CN" altLang="en-US">
                    <a:latin typeface="DejaVu Math TeX Gyre" panose="02000503000000000000" charset="0"/>
                    <a:cs typeface="DejaVu Math TeX Gyre" panose="02000503000000000000" charset="0"/>
                  </a:rPr>
                  <a:t>是零</a:t>
                </a:r>
                <a:r>
                  <a:rPr lang="zh-CN" altLang="en-US">
                    <a:latin typeface="DejaVu Math TeX Gyre" panose="02000503000000000000" charset="0"/>
                    <a:cs typeface="DejaVu Math TeX Gyre" panose="02000503000000000000" charset="0"/>
                  </a:rPr>
                  <a:t>均值高斯噪声</a:t>
                </a:r>
                <a:endParaRPr lang="zh-CN" altLang="en-US">
                  <a:latin typeface="DejaVu Math TeX Gyre" panose="02000503000000000000" charset="0"/>
                  <a:cs typeface="DejaVu Math TeX Gyre" panose="02000503000000000000" charset="0"/>
                </a:endParaRPr>
              </a:p>
            </p:txBody>
          </p:sp>
        </mc:Choice>
        <mc:Fallback>
          <p:sp>
            <p:nvSpPr>
              <p:cNvPr id="25" name="文本框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645" y="3029585"/>
                <a:ext cx="3338195" cy="2306955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文本框 25"/>
              <p:cNvSpPr txBox="1"/>
              <p:nvPr/>
            </p:nvSpPr>
            <p:spPr>
              <a:xfrm>
                <a:off x="500317" y="3772789"/>
                <a:ext cx="3445510" cy="70231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𝑥</m:t>
                      </m:r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[</m:t>
                      </m:r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𝑛</m:t>
                      </m:r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]=</m:t>
                      </m:r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−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</m:ctrlPr>
                        </m:naryPr>
                        <m:sub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𝑙</m:t>
                          </m:r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=</m:t>
                          </m:r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𝑝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i="1"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i="1"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  <m:t>𝑙</m:t>
                              </m:r>
                            </m:sub>
                          </m:sSub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𝑥</m:t>
                          </m:r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[</m:t>
                          </m:r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𝑛</m:t>
                          </m:r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−</m:t>
                          </m:r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𝑙</m:t>
                          </m:r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]+</m:t>
                          </m:r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𝑤</m:t>
                          </m:r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[</m:t>
                          </m:r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𝑛</m:t>
                          </m:r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]</m:t>
                          </m:r>
                        </m:e>
                      </m:nary>
                    </m:oMath>
                  </m:oMathPara>
                </a14:m>
                <a:endParaRPr lang="en-US" altLang="zh-CN"/>
              </a:p>
            </p:txBody>
          </p:sp>
        </mc:Choice>
        <mc:Fallback>
          <p:sp>
            <p:nvSpPr>
              <p:cNvPr id="26" name="文本框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317" y="3772789"/>
                <a:ext cx="3445510" cy="702310"/>
              </a:xfrm>
              <a:prstGeom prst="rect">
                <a:avLst/>
              </a:prstGeom>
              <a:blipFill rotWithShape="1">
                <a:blip r:embed="rId4"/>
                <a:stretch>
                  <a:fillRect l="-17" t="-36" r="17" b="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rcRect l="7249" r="11364"/>
          <a:stretch>
            <a:fillRect/>
          </a:stretch>
        </p:blipFill>
        <p:spPr>
          <a:xfrm>
            <a:off x="9530715" y="3856990"/>
            <a:ext cx="2160270" cy="2524760"/>
          </a:xfrm>
          <a:prstGeom prst="rect">
            <a:avLst/>
          </a:prstGeom>
        </p:spPr>
      </p:pic>
      <p:sp>
        <p:nvSpPr>
          <p:cNvPr id="4" name="圆角右箭头 3"/>
          <p:cNvSpPr/>
          <p:nvPr/>
        </p:nvSpPr>
        <p:spPr>
          <a:xfrm rot="5400000">
            <a:off x="10136505" y="3127375"/>
            <a:ext cx="641350" cy="755015"/>
          </a:xfrm>
          <a:prstGeom prst="bentArrow">
            <a:avLst/>
          </a:prstGeom>
          <a:solidFill>
            <a:schemeClr val="accent2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92700" y="3932555"/>
            <a:ext cx="4331970" cy="235394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0282555" y="2649220"/>
            <a:ext cx="1224915" cy="429895"/>
          </a:xfrm>
          <a:prstGeom prst="roundRect">
            <a:avLst/>
          </a:prstGeom>
          <a:solidFill>
            <a:schemeClr val="tx2">
              <a:lumMod val="10000"/>
              <a:lumOff val="90000"/>
            </a:schemeClr>
          </a:solidFill>
          <a:ln w="25400" cmpd="sng">
            <a:solidFill>
              <a:schemeClr val="accent1">
                <a:shade val="50000"/>
                <a:alpha val="96000"/>
              </a:schemeClr>
            </a:solidFill>
            <a:prstDash val="solid"/>
          </a:ln>
        </p:spPr>
        <p:style>
          <a:lnRef idx="0">
            <a:srgbClr val="FFFFFF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noAutofit/>
          </a:bodyPr>
          <a:p>
            <a:pPr algn="ctr"/>
            <a:r>
              <a:rPr lang="zh-CN" altLang="en-US">
                <a:solidFill>
                  <a:schemeClr val="accent1"/>
                </a:solidFill>
              </a:rPr>
              <a:t>复值卷积</a:t>
            </a:r>
            <a:endParaRPr lang="zh-CN" altLang="en-US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4464050" y="1971675"/>
            <a:ext cx="7353300" cy="4491990"/>
          </a:xfrm>
          <a:prstGeom prst="rect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0"/>
          </p:nvPr>
        </p:nvSpPr>
        <p:spPr>
          <a:xfrm>
            <a:off x="828675" y="0"/>
            <a:ext cx="11353800" cy="855980"/>
          </a:xfrm>
        </p:spPr>
        <p:txBody>
          <a:bodyPr/>
          <a:p>
            <a:pPr algn="l"/>
            <a:r>
              <a:rPr lang="zh-CN" altLang="en-US" dirty="0"/>
              <a:t>研究现状</a:t>
            </a:r>
            <a:endParaRPr lang="zh-CN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711835" y="1995805"/>
            <a:ext cx="3051810" cy="4491990"/>
          </a:xfrm>
          <a:prstGeom prst="rect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701675" y="1983740"/>
            <a:ext cx="3078000" cy="566420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400"/>
              <a:t>Tr</a:t>
            </a:r>
            <a:r>
              <a:rPr lang="en-US" altLang="zh-CN" sz="2400"/>
              <a:t>ansformer</a:t>
            </a:r>
            <a:endParaRPr lang="en-US" altLang="zh-CN" sz="2400"/>
          </a:p>
        </p:txBody>
      </p:sp>
      <p:sp>
        <p:nvSpPr>
          <p:cNvPr id="17" name="文本框 16"/>
          <p:cNvSpPr txBox="1"/>
          <p:nvPr/>
        </p:nvSpPr>
        <p:spPr>
          <a:xfrm>
            <a:off x="819785" y="5787390"/>
            <a:ext cx="2861945" cy="510185"/>
          </a:xfrm>
          <a:prstGeom prst="roundRect">
            <a:avLst/>
          </a:prstGeom>
          <a:solidFill>
            <a:schemeClr val="tx2">
              <a:lumMod val="10000"/>
              <a:lumOff val="90000"/>
            </a:schemeClr>
          </a:solidFill>
          <a:ln w="25400" cmpd="sng">
            <a:solidFill>
              <a:schemeClr val="accent1">
                <a:shade val="50000"/>
                <a:alpha val="96000"/>
              </a:schemeClr>
            </a:solidFill>
            <a:prstDash val="solid"/>
          </a:ln>
        </p:spPr>
        <p:style>
          <a:lnRef idx="0">
            <a:srgbClr val="FFFFFF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p>
            <a:pPr algn="ctr"/>
            <a:r>
              <a:rPr lang="en-US" altLang="zh-CN" sz="2400">
                <a:solidFill>
                  <a:schemeClr val="accent1"/>
                </a:solidFill>
              </a:rPr>
              <a:t>GPT</a:t>
            </a:r>
            <a:r>
              <a:rPr lang="zh-CN" altLang="en-US" sz="2400">
                <a:solidFill>
                  <a:schemeClr val="accent1"/>
                </a:solidFill>
              </a:rPr>
              <a:t>架构</a:t>
            </a:r>
            <a:r>
              <a:rPr lang="zh-CN" altLang="en-US" sz="2400">
                <a:solidFill>
                  <a:schemeClr val="accent1"/>
                </a:solidFill>
              </a:rPr>
              <a:t>基础</a:t>
            </a:r>
            <a:endParaRPr lang="zh-CN" altLang="en-US" sz="2400">
              <a:solidFill>
                <a:schemeClr val="accent1"/>
              </a:solidFill>
            </a:endParaRPr>
          </a:p>
        </p:txBody>
      </p:sp>
      <p:sp>
        <p:nvSpPr>
          <p:cNvPr id="22" name="文本占位符 4"/>
          <p:cNvSpPr txBox="1"/>
          <p:nvPr/>
        </p:nvSpPr>
        <p:spPr>
          <a:xfrm>
            <a:off x="492760" y="855980"/>
            <a:ext cx="11198225" cy="964565"/>
          </a:xfrm>
          <a:prstGeom prst="rect">
            <a:avLst/>
          </a:prstGeom>
          <a:noFill/>
        </p:spPr>
        <p:txBody>
          <a:bodyPr/>
          <a:lstStyle>
            <a:lvl1pPr marL="228600" indent="-22860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Tx/>
              <a:buBlip>
                <a:blip r:embed="rId1"/>
              </a:buBlip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kumimoji="1" lang="en-US" sz="2400" dirty="0">
                <a:solidFill>
                  <a:schemeClr val="tx1"/>
                </a:solidFill>
                <a:latin typeface="Songti SC" panose="02010800040101010101" pitchFamily="2" charset="-122"/>
                <a:ea typeface="Songti SC" panose="02010800040101010101" pitchFamily="2" charset="-122"/>
              </a:rPr>
              <a:t>Transformer 与LLM 通过全局注意力</a:t>
            </a:r>
            <a:r>
              <a:rPr kumimoji="1" lang="zh-CN" altLang="en-US" sz="2400" dirty="0">
                <a:solidFill>
                  <a:schemeClr val="tx1"/>
                </a:solidFill>
                <a:latin typeface="Songti SC" panose="02010800040101010101" pitchFamily="2" charset="-122"/>
                <a:ea typeface="Songti SC" panose="02010800040101010101" pitchFamily="2" charset="-122"/>
              </a:rPr>
              <a:t>机制</a:t>
            </a:r>
            <a:r>
              <a:rPr kumimoji="1" lang="en-US" sz="2400" dirty="0">
                <a:solidFill>
                  <a:schemeClr val="tx1"/>
                </a:solidFill>
                <a:latin typeface="Songti SC" panose="02010800040101010101" pitchFamily="2" charset="-122"/>
                <a:ea typeface="Songti SC" panose="02010800040101010101" pitchFamily="2" charset="-122"/>
              </a:rPr>
              <a:t>实现并行建模、</a:t>
            </a:r>
            <a:r>
              <a:rPr kumimoji="1" lang="zh-CN" altLang="en-US" sz="2400" dirty="0">
                <a:solidFill>
                  <a:schemeClr val="tx1"/>
                </a:solidFill>
                <a:latin typeface="Songti SC" panose="02010800040101010101" pitchFamily="2" charset="-122"/>
                <a:ea typeface="Songti SC" panose="02010800040101010101" pitchFamily="2" charset="-122"/>
              </a:rPr>
              <a:t>提高泛化能力</a:t>
            </a:r>
            <a:r>
              <a:rPr kumimoji="1" lang="en-US" altLang="zh-CN" sz="2400" dirty="0">
                <a:solidFill>
                  <a:schemeClr val="tx1"/>
                </a:solidFill>
                <a:latin typeface="Songti SC" panose="02010800040101010101" pitchFamily="2" charset="-122"/>
                <a:ea typeface="Songti SC" panose="02010800040101010101" pitchFamily="2" charset="-122"/>
              </a:rPr>
              <a:t>，</a:t>
            </a:r>
            <a:r>
              <a:rPr kumimoji="1" lang="zh-CN" altLang="en-US" sz="2400" dirty="0">
                <a:solidFill>
                  <a:schemeClr val="tx1"/>
                </a:solidFill>
                <a:latin typeface="Songti SC" panose="02010800040101010101" pitchFamily="2" charset="-122"/>
                <a:ea typeface="Songti SC" panose="02010800040101010101" pitchFamily="2" charset="-122"/>
              </a:rPr>
              <a:t>但</a:t>
            </a:r>
            <a:r>
              <a:rPr kumimoji="1" lang="zh-CN" altLang="en-US" sz="2400" b="1" dirty="0">
                <a:solidFill>
                  <a:schemeClr val="accent1"/>
                </a:solidFill>
                <a:latin typeface="Songti SC Bold" panose="02010800040101010101" charset="-122"/>
                <a:ea typeface="Songti SC Bold" panose="02010800040101010101" charset="-122"/>
              </a:rPr>
              <a:t>缺乏空间</a:t>
            </a:r>
            <a:r>
              <a:rPr kumimoji="1" lang="zh-CN" altLang="en-US" sz="2400" dirty="0">
                <a:solidFill>
                  <a:schemeClr val="tx1"/>
                </a:solidFill>
                <a:latin typeface="Songti SC" panose="02010800040101010101" pitchFamily="2" charset="-122"/>
                <a:ea typeface="Songti SC" panose="02010800040101010101" pitchFamily="2" charset="-122"/>
              </a:rPr>
              <a:t>结构感知能力</a:t>
            </a:r>
            <a:r>
              <a:rPr kumimoji="1" lang="en-US" altLang="zh-CN" sz="2400" dirty="0">
                <a:solidFill>
                  <a:schemeClr val="tx1"/>
                </a:solidFill>
                <a:latin typeface="Songti SC" panose="02010800040101010101" pitchFamily="2" charset="-122"/>
                <a:ea typeface="Songti SC" panose="02010800040101010101" pitchFamily="2" charset="-122"/>
              </a:rPr>
              <a:t>。</a:t>
            </a:r>
            <a:endParaRPr kumimoji="1" lang="en-US" altLang="zh-CN" sz="2400" dirty="0">
              <a:solidFill>
                <a:schemeClr val="tx1"/>
              </a:solidFill>
              <a:latin typeface="Songti SC" panose="02010800040101010101" pitchFamily="2" charset="-122"/>
              <a:ea typeface="Songti SC" panose="02010800040101010101" pitchFamily="2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4450080" y="1971040"/>
            <a:ext cx="7380000" cy="566420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400"/>
              <a:t>大语言模型</a:t>
            </a:r>
            <a:endParaRPr lang="zh-CN" altLang="en-US" sz="2400"/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615" y="2590800"/>
            <a:ext cx="2992755" cy="3062605"/>
          </a:xfrm>
          <a:prstGeom prst="rect">
            <a:avLst/>
          </a:prstGeom>
        </p:spPr>
      </p:pic>
      <p:sp>
        <p:nvSpPr>
          <p:cNvPr id="8" name="右箭头 7"/>
          <p:cNvSpPr/>
          <p:nvPr/>
        </p:nvSpPr>
        <p:spPr>
          <a:xfrm>
            <a:off x="177165" y="3662680"/>
            <a:ext cx="409575" cy="640715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右箭头 8"/>
          <p:cNvSpPr/>
          <p:nvPr/>
        </p:nvSpPr>
        <p:spPr>
          <a:xfrm>
            <a:off x="3888740" y="3662680"/>
            <a:ext cx="409575" cy="640715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rcRect r="9516"/>
          <a:stretch>
            <a:fillRect/>
          </a:stretch>
        </p:blipFill>
        <p:spPr>
          <a:xfrm>
            <a:off x="4542790" y="3104515"/>
            <a:ext cx="7233285" cy="2256155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5423535" y="5653405"/>
            <a:ext cx="5272405" cy="510185"/>
          </a:xfrm>
          <a:prstGeom prst="roundRect">
            <a:avLst/>
          </a:prstGeom>
          <a:solidFill>
            <a:schemeClr val="tx2">
              <a:lumMod val="10000"/>
              <a:lumOff val="90000"/>
            </a:schemeClr>
          </a:solidFill>
          <a:ln w="25400" cmpd="sng">
            <a:solidFill>
              <a:schemeClr val="accent1">
                <a:shade val="50000"/>
                <a:alpha val="96000"/>
              </a:schemeClr>
            </a:solidFill>
            <a:prstDash val="solid"/>
          </a:ln>
        </p:spPr>
        <p:style>
          <a:lnRef idx="0">
            <a:srgbClr val="FFFFFF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p>
            <a:pPr algn="ctr"/>
            <a:r>
              <a:rPr lang="zh-CN" altLang="en-US" sz="2400">
                <a:solidFill>
                  <a:schemeClr val="accent1"/>
                </a:solidFill>
              </a:rPr>
              <a:t>使用</a:t>
            </a:r>
            <a:r>
              <a:rPr lang="zh-CN" altLang="en-US" sz="2400">
                <a:solidFill>
                  <a:schemeClr val="accent1"/>
                </a:solidFill>
              </a:rPr>
              <a:t>已预训练</a:t>
            </a:r>
            <a:r>
              <a:rPr lang="zh-CN" altLang="en-US" sz="2400">
                <a:solidFill>
                  <a:schemeClr val="accent1"/>
                </a:solidFill>
              </a:rPr>
              <a:t>过的大</a:t>
            </a:r>
            <a:r>
              <a:rPr lang="zh-CN" altLang="en-US" sz="2400">
                <a:solidFill>
                  <a:schemeClr val="accent1"/>
                </a:solidFill>
              </a:rPr>
              <a:t>语言模型</a:t>
            </a:r>
            <a:endParaRPr lang="zh-CN" altLang="en-US" sz="2400">
              <a:solidFill>
                <a:schemeClr val="accent1"/>
              </a:solidFill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3"/>
          <a:srcRect l="90484" t="67000" b="5120"/>
          <a:stretch>
            <a:fillRect/>
          </a:stretch>
        </p:blipFill>
        <p:spPr>
          <a:xfrm>
            <a:off x="11005185" y="2581910"/>
            <a:ext cx="685800" cy="56705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11"/>
          <p:cNvSpPr>
            <a:spLocks noGrp="1"/>
          </p:cNvSpPr>
          <p:nvPr>
            <p:ph type="body" sz="quarter" idx="4294967295" hasCustomPrompt="1"/>
          </p:nvPr>
        </p:nvSpPr>
        <p:spPr>
          <a:xfrm>
            <a:off x="5943600" y="1908279"/>
            <a:ext cx="5467350" cy="1638300"/>
          </a:xfrm>
        </p:spPr>
        <p:txBody>
          <a:bodyPr lIns="144000" tIns="144000" rIns="144000" bIns="144000" anchor="ctr" anchorCtr="0">
            <a:normAutofit/>
          </a:bodyPr>
          <a:lstStyle>
            <a:lvl1pPr marL="0" indent="0" algn="ctr">
              <a:lnSpc>
                <a:spcPct val="100000"/>
              </a:lnSpc>
              <a:buNone/>
              <a:defRPr sz="6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研究</a:t>
            </a:r>
            <a:r>
              <a:rPr lang="zh-CN" altLang="en-US" dirty="0"/>
              <a:t>内容</a:t>
            </a:r>
            <a:endParaRPr lang="zh-CN" altLang="en-US" dirty="0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commondata" val="eyJoZGlkIjoiYTY4ZTQyMzY5YmJjOWIwOTQ1OWUyYTU1NTk0NTM4MjkifQ=="/>
</p:tagLst>
</file>

<file path=ppt/theme/theme1.xml><?xml version="1.0" encoding="utf-8"?>
<a:theme xmlns:a="http://schemas.openxmlformats.org/drawingml/2006/main" name="Office 主题​​">
  <a:themeElements>
    <a:clrScheme name="SJTU-学术">
      <a:dk1>
        <a:srgbClr val="000000"/>
      </a:dk1>
      <a:lt1>
        <a:srgbClr val="FFFFFF"/>
      </a:lt1>
      <a:dk2>
        <a:srgbClr val="003264"/>
      </a:dk2>
      <a:lt2>
        <a:srgbClr val="D9D9D9"/>
      </a:lt2>
      <a:accent1>
        <a:srgbClr val="004098"/>
      </a:accent1>
      <a:accent2>
        <a:srgbClr val="2B75CF"/>
      </a:accent2>
      <a:accent3>
        <a:srgbClr val="BD9F68"/>
      </a:accent3>
      <a:accent4>
        <a:srgbClr val="C55A11"/>
      </a:accent4>
      <a:accent5>
        <a:srgbClr val="FFC000"/>
      </a:accent5>
      <a:accent6>
        <a:srgbClr val="A6A6A6"/>
      </a:accent6>
      <a:hlink>
        <a:srgbClr val="0563C1"/>
      </a:hlink>
      <a:folHlink>
        <a:srgbClr val="954F72"/>
      </a:folHlink>
    </a:clrScheme>
    <a:fontScheme name="自定义 1">
      <a:majorFont>
        <a:latin typeface="Arial Black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1577</Words>
  <Application>WPS 演示</Application>
  <PresentationFormat>宽屏</PresentationFormat>
  <Paragraphs>162</Paragraphs>
  <Slides>20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27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4</vt:i4>
      </vt:variant>
      <vt:variant>
        <vt:lpstr>幻灯片标题</vt:lpstr>
      </vt:variant>
      <vt:variant>
        <vt:i4>20</vt:i4>
      </vt:variant>
    </vt:vector>
  </HeadingPairs>
  <TitlesOfParts>
    <vt:vector size="52" baseType="lpstr">
      <vt:lpstr>Arial</vt:lpstr>
      <vt:lpstr>宋体</vt:lpstr>
      <vt:lpstr>Wingdings</vt:lpstr>
      <vt:lpstr>微软雅黑</vt:lpstr>
      <vt:lpstr>思源黑体 CN Light</vt:lpstr>
      <vt:lpstr>汉仪中黑KW</vt:lpstr>
      <vt:lpstr>DejaVu Math TeX Gyre</vt:lpstr>
      <vt:lpstr>Cambria Math</vt:lpstr>
      <vt:lpstr>汉仪旗黑</vt:lpstr>
      <vt:lpstr>宋体</vt:lpstr>
      <vt:lpstr>Arial Unicode MS</vt:lpstr>
      <vt:lpstr>Arial Black</vt:lpstr>
      <vt:lpstr>Calibri</vt:lpstr>
      <vt:lpstr>Helvetica Neue</vt:lpstr>
      <vt:lpstr>汉仪书宋二KW</vt:lpstr>
      <vt:lpstr>微软雅黑</vt:lpstr>
      <vt:lpstr>Kingsoft Math</vt:lpstr>
      <vt:lpstr>Songti SC</vt:lpstr>
      <vt:lpstr>Songti SC Bold</vt:lpstr>
      <vt:lpstr>宋体</vt:lpstr>
      <vt:lpstr>Arial Bold</vt:lpstr>
      <vt:lpstr>思源黑体 CN Light</vt:lpstr>
      <vt:lpstr>Times New Roman Regular</vt:lpstr>
      <vt:lpstr>娃娃体-繁</vt:lpstr>
      <vt:lpstr>Songti SC Regular</vt:lpstr>
      <vt:lpstr>Apple Braille Outline 6 Dot</vt:lpstr>
      <vt:lpstr>Times New Roman</vt:lpstr>
      <vt:lpstr>Office 主题​​</vt:lpstr>
      <vt:lpstr>Package</vt:lpstr>
      <vt:lpstr>Package</vt:lpstr>
      <vt:lpstr>Package</vt:lpstr>
      <vt:lpstr>Package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Invictus 许歆瑶</dc:creator>
  <cp:lastModifiedBy>吴伯涛</cp:lastModifiedBy>
  <cp:revision>525</cp:revision>
  <dcterms:created xsi:type="dcterms:W3CDTF">2025-11-07T00:37:06Z</dcterms:created>
  <dcterms:modified xsi:type="dcterms:W3CDTF">2025-11-07T00:37:06Z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308C7F26ABFBD9E959460669DF167DAF_42</vt:lpwstr>
  </property>
  <property fmtid="{D5CDD505-2E9C-101B-9397-08002B2CF9AE}" pid="3" name="KSOProductBuildVer">
    <vt:lpwstr>2052-6.12.1.8902</vt:lpwstr>
  </property>
</Properties>
</file>